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11" r:id="rId3"/>
    <p:sldId id="313" r:id="rId4"/>
    <p:sldId id="296" r:id="rId5"/>
    <p:sldId id="275" r:id="rId6"/>
    <p:sldId id="297" r:id="rId7"/>
    <p:sldId id="314" r:id="rId8"/>
    <p:sldId id="299" r:id="rId9"/>
    <p:sldId id="300" r:id="rId10"/>
    <p:sldId id="301" r:id="rId11"/>
    <p:sldId id="302" r:id="rId12"/>
    <p:sldId id="308" r:id="rId13"/>
    <p:sldId id="315" r:id="rId14"/>
    <p:sldId id="316" r:id="rId15"/>
    <p:sldId id="276" r:id="rId16"/>
    <p:sldId id="278" r:id="rId17"/>
    <p:sldId id="280" r:id="rId18"/>
    <p:sldId id="281" r:id="rId19"/>
    <p:sldId id="304" r:id="rId20"/>
    <p:sldId id="289" r:id="rId21"/>
    <p:sldId id="284" r:id="rId22"/>
    <p:sldId id="303" r:id="rId23"/>
    <p:sldId id="283" r:id="rId24"/>
    <p:sldId id="305" r:id="rId25"/>
    <p:sldId id="285" r:id="rId26"/>
    <p:sldId id="309" r:id="rId27"/>
    <p:sldId id="286" r:id="rId28"/>
    <p:sldId id="290" r:id="rId29"/>
    <p:sldId id="287" r:id="rId30"/>
    <p:sldId id="312" r:id="rId31"/>
    <p:sldId id="291" r:id="rId32"/>
    <p:sldId id="306" r:id="rId33"/>
    <p:sldId id="292" r:id="rId34"/>
    <p:sldId id="310" r:id="rId35"/>
    <p:sldId id="294" r:id="rId36"/>
  </p:sldIdLst>
  <p:sldSz cx="9144000" cy="6858000" type="screen4x3"/>
  <p:notesSz cx="6858000" cy="9144000"/>
  <p:defaultTextStyle>
    <a:defPPr>
      <a:defRPr lang="zh-CN"/>
    </a:defPPr>
    <a:lvl1pPr algn="l" rtl="0" eaLnBrk="0" fontAlgn="base" hangingPunct="0">
      <a:spcBef>
        <a:spcPct val="0"/>
      </a:spcBef>
      <a:spcAft>
        <a:spcPct val="0"/>
      </a:spcAft>
      <a:defRPr b="1" u="sng" kern="1200">
        <a:solidFill>
          <a:schemeClr val="tx1"/>
        </a:solidFill>
        <a:latin typeface="Arial" charset="0"/>
        <a:ea typeface="楷体_GB2312" pitchFamily="49" charset="-122"/>
        <a:cs typeface="+mn-cs"/>
      </a:defRPr>
    </a:lvl1pPr>
    <a:lvl2pPr marL="457200" algn="l" rtl="0" eaLnBrk="0" fontAlgn="base" hangingPunct="0">
      <a:spcBef>
        <a:spcPct val="0"/>
      </a:spcBef>
      <a:spcAft>
        <a:spcPct val="0"/>
      </a:spcAft>
      <a:defRPr b="1" u="sng" kern="1200">
        <a:solidFill>
          <a:schemeClr val="tx1"/>
        </a:solidFill>
        <a:latin typeface="Arial" charset="0"/>
        <a:ea typeface="楷体_GB2312" pitchFamily="49" charset="-122"/>
        <a:cs typeface="+mn-cs"/>
      </a:defRPr>
    </a:lvl2pPr>
    <a:lvl3pPr marL="914400" algn="l" rtl="0" eaLnBrk="0" fontAlgn="base" hangingPunct="0">
      <a:spcBef>
        <a:spcPct val="0"/>
      </a:spcBef>
      <a:spcAft>
        <a:spcPct val="0"/>
      </a:spcAft>
      <a:defRPr b="1" u="sng" kern="1200">
        <a:solidFill>
          <a:schemeClr val="tx1"/>
        </a:solidFill>
        <a:latin typeface="Arial" charset="0"/>
        <a:ea typeface="楷体_GB2312" pitchFamily="49" charset="-122"/>
        <a:cs typeface="+mn-cs"/>
      </a:defRPr>
    </a:lvl3pPr>
    <a:lvl4pPr marL="1371600" algn="l" rtl="0" eaLnBrk="0" fontAlgn="base" hangingPunct="0">
      <a:spcBef>
        <a:spcPct val="0"/>
      </a:spcBef>
      <a:spcAft>
        <a:spcPct val="0"/>
      </a:spcAft>
      <a:defRPr b="1" u="sng" kern="1200">
        <a:solidFill>
          <a:schemeClr val="tx1"/>
        </a:solidFill>
        <a:latin typeface="Arial" charset="0"/>
        <a:ea typeface="楷体_GB2312" pitchFamily="49" charset="-122"/>
        <a:cs typeface="+mn-cs"/>
      </a:defRPr>
    </a:lvl4pPr>
    <a:lvl5pPr marL="1828800" algn="l" rtl="0" eaLnBrk="0" fontAlgn="base" hangingPunct="0">
      <a:spcBef>
        <a:spcPct val="0"/>
      </a:spcBef>
      <a:spcAft>
        <a:spcPct val="0"/>
      </a:spcAft>
      <a:defRPr b="1" u="sng" kern="1200">
        <a:solidFill>
          <a:schemeClr val="tx1"/>
        </a:solidFill>
        <a:latin typeface="Arial" charset="0"/>
        <a:ea typeface="楷体_GB2312" pitchFamily="49" charset="-122"/>
        <a:cs typeface="+mn-cs"/>
      </a:defRPr>
    </a:lvl5pPr>
    <a:lvl6pPr marL="2286000" algn="l" defTabSz="914400" rtl="0" eaLnBrk="1" latinLnBrk="0" hangingPunct="1">
      <a:defRPr b="1" u="sng" kern="1200">
        <a:solidFill>
          <a:schemeClr val="tx1"/>
        </a:solidFill>
        <a:latin typeface="Arial" charset="0"/>
        <a:ea typeface="楷体_GB2312" pitchFamily="49" charset="-122"/>
        <a:cs typeface="+mn-cs"/>
      </a:defRPr>
    </a:lvl6pPr>
    <a:lvl7pPr marL="2743200" algn="l" defTabSz="914400" rtl="0" eaLnBrk="1" latinLnBrk="0" hangingPunct="1">
      <a:defRPr b="1" u="sng" kern="1200">
        <a:solidFill>
          <a:schemeClr val="tx1"/>
        </a:solidFill>
        <a:latin typeface="Arial" charset="0"/>
        <a:ea typeface="楷体_GB2312" pitchFamily="49" charset="-122"/>
        <a:cs typeface="+mn-cs"/>
      </a:defRPr>
    </a:lvl7pPr>
    <a:lvl8pPr marL="3200400" algn="l" defTabSz="914400" rtl="0" eaLnBrk="1" latinLnBrk="0" hangingPunct="1">
      <a:defRPr b="1" u="sng" kern="1200">
        <a:solidFill>
          <a:schemeClr val="tx1"/>
        </a:solidFill>
        <a:latin typeface="Arial" charset="0"/>
        <a:ea typeface="楷体_GB2312" pitchFamily="49" charset="-122"/>
        <a:cs typeface="+mn-cs"/>
      </a:defRPr>
    </a:lvl8pPr>
    <a:lvl9pPr marL="3657600" algn="l" defTabSz="914400" rtl="0" eaLnBrk="1" latinLnBrk="0" hangingPunct="1">
      <a:defRPr b="1" u="sng" kern="1200">
        <a:solidFill>
          <a:schemeClr val="tx1"/>
        </a:solidFill>
        <a:latin typeface="Arial"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PT3画面"/>
          <p:cNvPicPr>
            <a:picLocks noChangeAspect="1" noChangeArrowheads="1"/>
          </p:cNvPicPr>
          <p:nvPr/>
        </p:nvPicPr>
        <p:blipFill>
          <a:blip r:embed="rId14"/>
          <a:srcRect/>
          <a:stretch>
            <a:fillRect/>
          </a:stretch>
        </p:blipFill>
        <p:spPr bwMode="auto">
          <a:xfrm>
            <a:off x="0" y="0"/>
            <a:ext cx="9144000" cy="962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1214414" y="2643182"/>
            <a:ext cx="6572296" cy="1569660"/>
          </a:xfrm>
          <a:prstGeom prst="rect">
            <a:avLst/>
          </a:prstGeom>
          <a:noFill/>
          <a:ln w="9525">
            <a:noFill/>
            <a:miter lim="800000"/>
            <a:headEnd/>
            <a:tailEnd/>
          </a:ln>
        </p:spPr>
        <p:txBody>
          <a:bodyPr wrap="square">
            <a:spAutoFit/>
          </a:bodyPr>
          <a:lstStyle/>
          <a:p>
            <a:pPr algn="ctr" eaLnBrk="1" hangingPunct="1">
              <a:buFont typeface="Arial" charset="0"/>
              <a:buNone/>
            </a:pPr>
            <a:r>
              <a:rPr lang="zh-CN" altLang="en-US" sz="3600" u="none" dirty="0" smtClean="0">
                <a:solidFill>
                  <a:schemeClr val="bg2">
                    <a:lumMod val="50000"/>
                  </a:schemeClr>
                </a:solidFill>
                <a:latin typeface="宋体" charset="-122"/>
                <a:ea typeface="宋体" charset="-122"/>
              </a:rPr>
              <a:t>延长</a:t>
            </a:r>
            <a:r>
              <a:rPr lang="zh-CN" altLang="en-US" sz="3600" b="1" u="none" dirty="0" smtClean="0">
                <a:solidFill>
                  <a:schemeClr val="bg2">
                    <a:lumMod val="50000"/>
                  </a:schemeClr>
                </a:solidFill>
                <a:latin typeface="宋体" charset="-122"/>
                <a:ea typeface="宋体" charset="-122"/>
              </a:rPr>
              <a:t>铣刀使用寿命</a:t>
            </a:r>
            <a:endParaRPr lang="en-US" altLang="zh-CN" sz="3600" b="1" u="none" dirty="0" smtClean="0">
              <a:solidFill>
                <a:schemeClr val="bg2">
                  <a:lumMod val="50000"/>
                </a:schemeClr>
              </a:solidFill>
              <a:latin typeface="宋体" charset="-122"/>
              <a:ea typeface="宋体" charset="-122"/>
            </a:endParaRPr>
          </a:p>
          <a:p>
            <a:pPr eaLnBrk="1" hangingPunct="1">
              <a:buFont typeface="Arial" charset="0"/>
              <a:buNone/>
            </a:pPr>
            <a:r>
              <a:rPr lang="en-US" altLang="zh-CN" sz="2000" u="none" dirty="0" smtClean="0">
                <a:latin typeface="宋体" charset="-122"/>
                <a:ea typeface="宋体" charset="-122"/>
              </a:rPr>
              <a:t>                        </a:t>
            </a:r>
          </a:p>
          <a:p>
            <a:pPr eaLnBrk="1" hangingPunct="1">
              <a:buFont typeface="Arial" charset="0"/>
              <a:buNone/>
            </a:pPr>
            <a:r>
              <a:rPr lang="en-US" altLang="zh-CN" sz="2000" u="none" dirty="0" smtClean="0">
                <a:latin typeface="宋体" charset="-122"/>
                <a:ea typeface="宋体" charset="-122"/>
              </a:rPr>
              <a:t>                        </a:t>
            </a:r>
            <a:r>
              <a:rPr lang="en-US" altLang="zh-CN" sz="2000" u="none" dirty="0" smtClean="0">
                <a:solidFill>
                  <a:srgbClr val="FF0000"/>
                </a:solidFill>
                <a:latin typeface="宋体" charset="-122"/>
                <a:ea typeface="宋体" charset="-122"/>
              </a:rPr>
              <a:t>——</a:t>
            </a:r>
            <a:r>
              <a:rPr lang="zh-CN" altLang="en-US" sz="2000" u="none" dirty="0" smtClean="0">
                <a:solidFill>
                  <a:srgbClr val="FF0000"/>
                </a:solidFill>
                <a:latin typeface="宋体" charset="-122"/>
                <a:ea typeface="宋体" charset="-122"/>
              </a:rPr>
              <a:t>扬力数控飞跃</a:t>
            </a:r>
            <a:r>
              <a:rPr lang="en-US" altLang="zh-CN" sz="2000" u="none" dirty="0" smtClean="0">
                <a:solidFill>
                  <a:srgbClr val="FF0000"/>
                </a:solidFill>
                <a:latin typeface="宋体" charset="-122"/>
                <a:ea typeface="宋体" charset="-122"/>
              </a:rPr>
              <a:t>QC</a:t>
            </a:r>
            <a:r>
              <a:rPr lang="zh-CN" altLang="en-US" sz="2000" u="none" dirty="0" smtClean="0">
                <a:solidFill>
                  <a:srgbClr val="FF0000"/>
                </a:solidFill>
                <a:latin typeface="宋体" charset="-122"/>
                <a:ea typeface="宋体" charset="-122"/>
              </a:rPr>
              <a:t>小组</a:t>
            </a:r>
            <a:endParaRPr lang="en-US" altLang="zh-CN" sz="3600" u="none" dirty="0" smtClean="0">
              <a:solidFill>
                <a:srgbClr val="FF0000"/>
              </a:solidFill>
              <a:latin typeface="宋体" charset="-122"/>
              <a:ea typeface="宋体" charset="-122"/>
            </a:endParaRPr>
          </a:p>
          <a:p>
            <a:pPr eaLnBrk="1" hangingPunct="1">
              <a:buFont typeface="Arial" charset="0"/>
              <a:buNone/>
            </a:pPr>
            <a:endParaRPr lang="en-US" altLang="zh-CN" sz="2000" u="none" dirty="0" smtClean="0">
              <a:latin typeface="宋体" charset="-122"/>
              <a:ea typeface="宋体" charset="-122"/>
            </a:endParaRPr>
          </a:p>
        </p:txBody>
      </p:sp>
      <p:sp>
        <p:nvSpPr>
          <p:cNvPr id="2051"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142984"/>
            <a:ext cx="7143800" cy="5016758"/>
          </a:xfrm>
          <a:prstGeom prst="rect">
            <a:avLst/>
          </a:prstGeom>
        </p:spPr>
        <p:txBody>
          <a:bodyPr wrap="square">
            <a:spAutoFit/>
          </a:bodyPr>
          <a:lstStyle/>
          <a:p>
            <a:pPr lvl="0" eaLnBrk="1" hangingPunct="1"/>
            <a:r>
              <a:rPr lang="zh-CN" altLang="en-US" sz="3200" b="0" u="none" dirty="0" smtClean="0">
                <a:latin typeface="宋体" pitchFamily="2" charset="-122"/>
                <a:ea typeface="宋体" pitchFamily="2" charset="-122"/>
                <a:cs typeface="Times New Roman" pitchFamily="18" charset="0"/>
              </a:rPr>
              <a:t>（三）确定课题</a:t>
            </a:r>
            <a:r>
              <a:rPr lang="en-US" altLang="zh-CN" sz="3200" b="0" u="none" dirty="0" smtClean="0">
                <a:latin typeface="宋体" pitchFamily="2" charset="-122"/>
                <a:ea typeface="宋体" pitchFamily="2" charset="-122"/>
                <a:cs typeface="Times New Roman" pitchFamily="18" charset="0"/>
              </a:rPr>
              <a:t>——</a:t>
            </a:r>
            <a:r>
              <a:rPr lang="zh-CN" altLang="en-US" sz="3200" b="0" u="none" dirty="0" smtClean="0">
                <a:latin typeface="宋体" pitchFamily="2" charset="-122"/>
                <a:ea typeface="宋体" pitchFamily="2" charset="-122"/>
                <a:cs typeface="Times New Roman" pitchFamily="18" charset="0"/>
              </a:rPr>
              <a:t>延长铣刀的使用寿</a:t>
            </a:r>
            <a:endParaRPr lang="en-US" altLang="zh-CN" sz="3200" b="0" u="none" dirty="0" smtClean="0">
              <a:latin typeface="宋体" pitchFamily="2" charset="-122"/>
              <a:ea typeface="宋体" pitchFamily="2" charset="-122"/>
              <a:cs typeface="Times New Roman" pitchFamily="18" charset="0"/>
            </a:endParaRPr>
          </a:p>
          <a:p>
            <a:pPr lvl="0" eaLnBrk="1" hangingPunct="1"/>
            <a:r>
              <a:rPr lang="zh-CN" altLang="en-US" sz="3200" b="0" u="none" dirty="0" smtClean="0">
                <a:latin typeface="宋体" pitchFamily="2" charset="-122"/>
                <a:ea typeface="宋体" pitchFamily="2" charset="-122"/>
                <a:cs typeface="Times New Roman" pitchFamily="18" charset="0"/>
              </a:rPr>
              <a:t>    命</a:t>
            </a:r>
            <a:endParaRPr lang="en-US" altLang="zh-CN" sz="3200" b="0" u="none" dirty="0" smtClean="0">
              <a:latin typeface="宋体" pitchFamily="2" charset="-122"/>
              <a:ea typeface="宋体" pitchFamily="2" charset="-122"/>
              <a:cs typeface="Times New Roman" pitchFamily="18" charset="0"/>
            </a:endParaRPr>
          </a:p>
          <a:p>
            <a:pPr lvl="0" eaLnBrk="1" hangingPunct="1"/>
            <a:endParaRPr lang="en-US" altLang="zh-CN" sz="3200" b="0" u="none" dirty="0" smtClean="0">
              <a:latin typeface="宋体" pitchFamily="2" charset="-122"/>
              <a:ea typeface="宋体" pitchFamily="2" charset="-122"/>
              <a:cs typeface="Times New Roman" pitchFamily="18" charset="0"/>
            </a:endParaRPr>
          </a:p>
          <a:p>
            <a:pPr lvl="0" eaLnBrk="1" hangingPunct="1"/>
            <a:r>
              <a:rPr lang="zh-CN" altLang="en-US" sz="3200" u="none" dirty="0" smtClean="0">
                <a:solidFill>
                  <a:srgbClr val="FF0000"/>
                </a:solidFill>
                <a:latin typeface="宋体" pitchFamily="2" charset="-122"/>
                <a:ea typeface="宋体" pitchFamily="2" charset="-122"/>
                <a:cs typeface="Times New Roman" pitchFamily="18" charset="0"/>
              </a:rPr>
              <a:t>三、设定课题目标</a:t>
            </a:r>
            <a:endParaRPr lang="en-US" altLang="zh-CN" sz="3200" u="none" dirty="0" smtClean="0">
              <a:solidFill>
                <a:srgbClr val="FF0000"/>
              </a:solidFill>
              <a:latin typeface="宋体" pitchFamily="2" charset="-122"/>
              <a:ea typeface="宋体" pitchFamily="2" charset="-122"/>
              <a:cs typeface="Times New Roman" pitchFamily="18" charset="0"/>
            </a:endParaRPr>
          </a:p>
          <a:p>
            <a:pPr lvl="0" eaLnBrk="1" hangingPunct="1"/>
            <a:r>
              <a:rPr lang="zh-CN" altLang="en-US" sz="3200" b="0" u="none" dirty="0" smtClean="0">
                <a:latin typeface="宋体" pitchFamily="2" charset="-122"/>
                <a:ea typeface="宋体" pitchFamily="2" charset="-122"/>
                <a:cs typeface="Times New Roman" pitchFamily="18" charset="0"/>
              </a:rPr>
              <a:t>    </a:t>
            </a:r>
            <a:r>
              <a:rPr lang="zh-CN" altLang="en-US" sz="3200" b="0" u="none" dirty="0" smtClean="0">
                <a:solidFill>
                  <a:schemeClr val="bg2">
                    <a:lumMod val="50000"/>
                  </a:schemeClr>
                </a:solidFill>
                <a:latin typeface="宋体" pitchFamily="2" charset="-122"/>
                <a:ea typeface="宋体" pitchFamily="2" charset="-122"/>
                <a:cs typeface="Times New Roman" pitchFamily="18" charset="0"/>
              </a:rPr>
              <a:t>铣刀使用寿命延长</a:t>
            </a:r>
            <a:r>
              <a:rPr lang="en-US" altLang="zh-CN" sz="3200" b="0" u="none" dirty="0" smtClean="0">
                <a:solidFill>
                  <a:schemeClr val="bg2">
                    <a:lumMod val="50000"/>
                  </a:schemeClr>
                </a:solidFill>
                <a:latin typeface="宋体" pitchFamily="2" charset="-122"/>
                <a:ea typeface="宋体" pitchFamily="2" charset="-122"/>
                <a:cs typeface="Times New Roman" pitchFamily="18" charset="0"/>
              </a:rPr>
              <a:t>50%</a:t>
            </a:r>
          </a:p>
          <a:p>
            <a:pPr lvl="0" eaLnBrk="1" hangingPunct="1"/>
            <a:endParaRPr lang="en-US" altLang="zh-CN" sz="3200" b="0" u="none" dirty="0" smtClean="0">
              <a:solidFill>
                <a:schemeClr val="bg2">
                  <a:lumMod val="50000"/>
                </a:schemeClr>
              </a:solidFill>
              <a:latin typeface="宋体" pitchFamily="2" charset="-122"/>
              <a:ea typeface="宋体" pitchFamily="2" charset="-122"/>
              <a:cs typeface="Times New Roman" pitchFamily="18" charset="0"/>
            </a:endParaRPr>
          </a:p>
          <a:p>
            <a:pPr lvl="0" eaLnBrk="1" hangingPunct="1"/>
            <a:endParaRPr lang="en-US" altLang="zh-CN" sz="3200" b="0" u="none" dirty="0" smtClean="0">
              <a:solidFill>
                <a:schemeClr val="bg2">
                  <a:lumMod val="50000"/>
                </a:schemeClr>
              </a:solidFill>
              <a:latin typeface="宋体" pitchFamily="2" charset="-122"/>
              <a:ea typeface="宋体" pitchFamily="2" charset="-122"/>
              <a:cs typeface="Times New Roman" pitchFamily="18" charset="0"/>
            </a:endParaRPr>
          </a:p>
          <a:p>
            <a:pPr lvl="0" eaLnBrk="1" hangingPunct="1"/>
            <a:endParaRPr lang="en-US" altLang="zh-CN" sz="3200" b="0" u="none" dirty="0" smtClean="0">
              <a:solidFill>
                <a:schemeClr val="bg2">
                  <a:lumMod val="50000"/>
                </a:schemeClr>
              </a:solidFill>
              <a:latin typeface="宋体" pitchFamily="2" charset="-122"/>
              <a:ea typeface="宋体" pitchFamily="2" charset="-122"/>
              <a:cs typeface="Times New Roman" pitchFamily="18" charset="0"/>
            </a:endParaRPr>
          </a:p>
          <a:p>
            <a:pPr lvl="0" eaLnBrk="1" hangingPunct="1"/>
            <a:endParaRPr lang="en-US" altLang="zh-CN" sz="3200" b="0" u="none" dirty="0" smtClean="0">
              <a:solidFill>
                <a:schemeClr val="bg2">
                  <a:lumMod val="50000"/>
                </a:schemeClr>
              </a:solidFill>
              <a:latin typeface="宋体" pitchFamily="2" charset="-122"/>
              <a:ea typeface="宋体" pitchFamily="2" charset="-122"/>
              <a:cs typeface="Times New Roman" pitchFamily="18" charset="0"/>
            </a:endParaRPr>
          </a:p>
          <a:p>
            <a:pPr lvl="0" eaLnBrk="1" hangingPunct="1"/>
            <a:endParaRPr lang="en-US" altLang="zh-CN" sz="3200" b="0" u="none" dirty="0" smtClean="0">
              <a:latin typeface="宋体" pitchFamily="2" charset="-122"/>
              <a:ea typeface="宋体" pitchFamily="2" charset="-122"/>
              <a:cs typeface="Times New Roman" pitchFamily="18" charset="0"/>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pic>
        <p:nvPicPr>
          <p:cNvPr id="1026" name="Picture 2" descr="C:\Users\qiuzhi\Desktop\捕获.PNG"/>
          <p:cNvPicPr>
            <a:picLocks noChangeAspect="1" noChangeArrowheads="1"/>
          </p:cNvPicPr>
          <p:nvPr/>
        </p:nvPicPr>
        <p:blipFill>
          <a:blip r:embed="rId2"/>
          <a:srcRect/>
          <a:stretch>
            <a:fillRect/>
          </a:stretch>
        </p:blipFill>
        <p:spPr bwMode="auto">
          <a:xfrm>
            <a:off x="2500298" y="3786190"/>
            <a:ext cx="3248479" cy="254353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142985"/>
            <a:ext cx="7143800" cy="5509200"/>
          </a:xfrm>
          <a:prstGeom prst="rect">
            <a:avLst/>
          </a:prstGeom>
        </p:spPr>
        <p:txBody>
          <a:bodyPr wrap="square">
            <a:spAutoFit/>
          </a:bodyPr>
          <a:lstStyle/>
          <a:p>
            <a:pPr lvl="0" eaLnBrk="1" hangingPunct="1"/>
            <a:r>
              <a:rPr lang="zh-CN" altLang="en-US" sz="3200" u="none" dirty="0" smtClean="0">
                <a:solidFill>
                  <a:srgbClr val="FF0000"/>
                </a:solidFill>
                <a:latin typeface="宋体" pitchFamily="2" charset="-122"/>
                <a:ea typeface="宋体" pitchFamily="2" charset="-122"/>
                <a:cs typeface="Times New Roman" pitchFamily="18" charset="0"/>
              </a:rPr>
              <a:t>四、对策方案的提出及可行性分析</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由于之前从未有过将铣刀再涂层，没有可借鉴的产品，于是小组召开会议，</a:t>
            </a:r>
            <a:endParaRPr lang="en-US" altLang="zh-CN" sz="3200" b="0" u="none" dirty="0" smtClean="0">
              <a:latin typeface="宋体" pitchFamily="2" charset="-122"/>
              <a:ea typeface="宋体" pitchFamily="2" charset="-122"/>
              <a:cs typeface="Times New Roman" pitchFamily="18" charset="0"/>
            </a:endParaRPr>
          </a:p>
          <a:p>
            <a:pPr eaLnBrk="1" hangingPunct="1"/>
            <a:r>
              <a:rPr lang="zh-CN" altLang="en-US" sz="3200" b="0" u="none" dirty="0" smtClean="0">
                <a:latin typeface="宋体" pitchFamily="2" charset="-122"/>
                <a:ea typeface="宋体" pitchFamily="2" charset="-122"/>
                <a:cs typeface="Times New Roman" pitchFamily="18" charset="0"/>
              </a:rPr>
              <a:t>运用“头脑风暴法”针对“</a:t>
            </a:r>
            <a:r>
              <a:rPr lang="zh-CN" altLang="en-US" sz="3200" b="0" u="none" dirty="0" smtClean="0">
                <a:solidFill>
                  <a:srgbClr val="000000"/>
                </a:solidFill>
                <a:latin typeface="宋体"/>
              </a:rPr>
              <a:t>将新购的铣刀进行涂层”这个主题，充分提出对策方案。通过讨论，大家普遍认为涂层铣刀的使用寿命肯定要比普通铣刀要长很多，因此该方案可以实施。会议最终决定</a:t>
            </a:r>
            <a:r>
              <a:rPr lang="zh-CN" altLang="en-US" sz="3200" b="0" u="none" dirty="0" smtClean="0">
                <a:solidFill>
                  <a:srgbClr val="000000"/>
                </a:solidFill>
                <a:latin typeface="宋体"/>
              </a:rPr>
              <a:t>由</a:t>
            </a:r>
            <a:r>
              <a:rPr lang="en-US" altLang="zh-CN" sz="3200" b="0" u="none" dirty="0" smtClean="0">
                <a:solidFill>
                  <a:srgbClr val="000000"/>
                </a:solidFill>
                <a:latin typeface="宋体"/>
              </a:rPr>
              <a:t>xxx</a:t>
            </a:r>
            <a:r>
              <a:rPr lang="zh-CN" altLang="en-US" sz="3200" b="0" u="none" dirty="0" smtClean="0">
                <a:solidFill>
                  <a:srgbClr val="000000"/>
                </a:solidFill>
                <a:latin typeface="宋体"/>
              </a:rPr>
              <a:t>负责</a:t>
            </a:r>
            <a:r>
              <a:rPr lang="zh-CN" altLang="en-US" sz="3200" b="0" u="none" dirty="0" smtClean="0">
                <a:solidFill>
                  <a:srgbClr val="000000"/>
                </a:solidFill>
                <a:latin typeface="宋体"/>
              </a:rPr>
              <a:t>寻找专业的涂层厂家对铣刀进行涂层，然后</a:t>
            </a:r>
            <a:r>
              <a:rPr lang="zh-CN" altLang="en-US" sz="3200" b="0" u="none" dirty="0" smtClean="0">
                <a:solidFill>
                  <a:srgbClr val="000000"/>
                </a:solidFill>
                <a:latin typeface="宋体"/>
              </a:rPr>
              <a:t>由</a:t>
            </a:r>
            <a:r>
              <a:rPr lang="en-US" altLang="zh-CN" sz="3200" b="0" u="none" dirty="0" smtClean="0">
                <a:solidFill>
                  <a:srgbClr val="000000"/>
                </a:solidFill>
                <a:latin typeface="宋体"/>
              </a:rPr>
              <a:t>xxx</a:t>
            </a:r>
            <a:r>
              <a:rPr lang="zh-CN" altLang="en-US" sz="3200" b="0" u="none" dirty="0" smtClean="0">
                <a:solidFill>
                  <a:srgbClr val="000000"/>
                </a:solidFill>
                <a:latin typeface="宋体"/>
              </a:rPr>
              <a:t>负责</a:t>
            </a:r>
            <a:r>
              <a:rPr lang="zh-CN" altLang="en-US" sz="3200" b="0" u="none" dirty="0" smtClean="0">
                <a:solidFill>
                  <a:srgbClr val="000000"/>
                </a:solidFill>
                <a:latin typeface="宋体"/>
              </a:rPr>
              <a:t>对涂层后的铣刀加工效果进行跟踪比较。</a:t>
            </a: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142984"/>
            <a:ext cx="7143800" cy="4524315"/>
          </a:xfrm>
          <a:prstGeom prst="rect">
            <a:avLst/>
          </a:prstGeom>
        </p:spPr>
        <p:txBody>
          <a:bodyPr wrap="square">
            <a:spAutoFit/>
          </a:bodyPr>
          <a:lstStyle/>
          <a:p>
            <a:pPr lvl="0" eaLnBrk="1" hangingPunct="1"/>
            <a:r>
              <a:rPr lang="zh-CN" altLang="en-US" sz="3200" u="none" dirty="0" smtClean="0">
                <a:solidFill>
                  <a:srgbClr val="FF0000"/>
                </a:solidFill>
                <a:latin typeface="宋体" pitchFamily="2" charset="-122"/>
                <a:ea typeface="宋体" pitchFamily="2" charset="-122"/>
                <a:cs typeface="Times New Roman" pitchFamily="18" charset="0"/>
              </a:rPr>
              <a:t>五、对策实施</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1</a:t>
            </a:r>
            <a:r>
              <a:rPr lang="zh-CN" altLang="en-US" sz="3200" b="0" u="none" dirty="0" smtClean="0">
                <a:latin typeface="宋体" pitchFamily="2" charset="-122"/>
                <a:ea typeface="宋体" pitchFamily="2" charset="-122"/>
                <a:cs typeface="Times New Roman" pitchFamily="18" charset="0"/>
              </a:rPr>
              <a:t>、</a:t>
            </a:r>
            <a:r>
              <a:rPr lang="zh-CN" altLang="en-US" sz="3200" b="0" u="none" dirty="0" smtClean="0">
                <a:latin typeface="宋体" pitchFamily="2" charset="-122"/>
                <a:ea typeface="宋体" pitchFamily="2" charset="-122"/>
                <a:cs typeface="Times New Roman" pitchFamily="18" charset="0"/>
              </a:rPr>
              <a:t>由</a:t>
            </a:r>
            <a:r>
              <a:rPr lang="en-US" altLang="zh-CN" sz="3200" b="0" u="none" dirty="0" smtClean="0">
                <a:latin typeface="宋体" pitchFamily="2" charset="-122"/>
                <a:ea typeface="宋体" pitchFamily="2" charset="-122"/>
                <a:cs typeface="Times New Roman" pitchFamily="18" charset="0"/>
              </a:rPr>
              <a:t>xxx</a:t>
            </a:r>
            <a:r>
              <a:rPr lang="zh-CN" altLang="en-US" sz="3200" b="0" u="none" dirty="0" smtClean="0">
                <a:latin typeface="宋体" pitchFamily="2" charset="-122"/>
                <a:ea typeface="宋体" pitchFamily="2" charset="-122"/>
                <a:cs typeface="Times New Roman" pitchFamily="18" charset="0"/>
              </a:rPr>
              <a:t>负责</a:t>
            </a:r>
            <a:r>
              <a:rPr lang="zh-CN" altLang="en-US" sz="3200" b="0" u="none" dirty="0" smtClean="0">
                <a:latin typeface="宋体" pitchFamily="2" charset="-122"/>
                <a:ea typeface="宋体" pitchFamily="2" charset="-122"/>
                <a:cs typeface="Times New Roman" pitchFamily="18" charset="0"/>
              </a:rPr>
              <a:t>统计出车间常用的铣刀型号。</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2</a:t>
            </a:r>
            <a:r>
              <a:rPr lang="zh-CN" altLang="en-US" sz="3200" b="0" u="none" dirty="0" smtClean="0">
                <a:latin typeface="宋体" pitchFamily="2" charset="-122"/>
                <a:ea typeface="宋体" pitchFamily="2" charset="-122"/>
                <a:cs typeface="Times New Roman" pitchFamily="18" charset="0"/>
              </a:rPr>
              <a:t>、</a:t>
            </a:r>
            <a:r>
              <a:rPr lang="zh-CN" altLang="en-US" sz="3200" b="0" u="none" dirty="0" smtClean="0">
                <a:latin typeface="宋体" pitchFamily="2" charset="-122"/>
                <a:ea typeface="宋体" pitchFamily="2" charset="-122"/>
                <a:cs typeface="Times New Roman" pitchFamily="18" charset="0"/>
              </a:rPr>
              <a:t>由</a:t>
            </a:r>
            <a:r>
              <a:rPr lang="en-US" altLang="zh-CN" sz="3200" b="0" u="none" dirty="0" smtClean="0">
                <a:latin typeface="宋体" pitchFamily="2" charset="-122"/>
                <a:ea typeface="宋体" pitchFamily="2" charset="-122"/>
                <a:cs typeface="Times New Roman" pitchFamily="18" charset="0"/>
              </a:rPr>
              <a:t>xxx</a:t>
            </a:r>
            <a:r>
              <a:rPr lang="zh-CN" altLang="en-US" sz="3200" b="0" u="none" dirty="0" smtClean="0">
                <a:latin typeface="宋体" pitchFamily="2" charset="-122"/>
                <a:ea typeface="宋体" pitchFamily="2" charset="-122"/>
                <a:cs typeface="Times New Roman" pitchFamily="18" charset="0"/>
              </a:rPr>
              <a:t>负责</a:t>
            </a:r>
            <a:r>
              <a:rPr lang="zh-CN" altLang="en-US" sz="3200" b="0" u="none" dirty="0" smtClean="0">
                <a:latin typeface="宋体" pitchFamily="2" charset="-122"/>
                <a:ea typeface="宋体" pitchFamily="2" charset="-122"/>
                <a:cs typeface="Times New Roman" pitchFamily="18" charset="0"/>
              </a:rPr>
              <a:t>将常用铣刀各拿</a:t>
            </a:r>
            <a:r>
              <a:rPr lang="en-US" altLang="zh-CN" sz="3200" b="0" u="none" dirty="0" smtClean="0">
                <a:latin typeface="宋体" pitchFamily="2" charset="-122"/>
                <a:ea typeface="宋体" pitchFamily="2" charset="-122"/>
                <a:cs typeface="Times New Roman" pitchFamily="18" charset="0"/>
              </a:rPr>
              <a:t>3</a:t>
            </a:r>
            <a:r>
              <a:rPr lang="zh-CN" altLang="en-US" sz="3200" b="0" u="none" dirty="0" smtClean="0">
                <a:latin typeface="宋体" pitchFamily="2" charset="-122"/>
                <a:ea typeface="宋体" pitchFamily="2" charset="-122"/>
                <a:cs typeface="Times New Roman" pitchFamily="18" charset="0"/>
              </a:rPr>
              <a:t>把去涂层厂家进行涂层试验。</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3</a:t>
            </a:r>
            <a:r>
              <a:rPr lang="zh-CN" altLang="en-US" sz="3200" b="0" u="none" dirty="0" smtClean="0">
                <a:latin typeface="宋体" pitchFamily="2" charset="-122"/>
                <a:ea typeface="宋体" pitchFamily="2" charset="-122"/>
                <a:cs typeface="Times New Roman" pitchFamily="18" charset="0"/>
              </a:rPr>
              <a:t>、由机加工班组长将涂层好的铣刀分别在加工中心和落地镗床上进行加工切削试验，再</a:t>
            </a:r>
            <a:r>
              <a:rPr lang="zh-CN" altLang="en-US" sz="3200" b="0" u="none" dirty="0" smtClean="0">
                <a:latin typeface="宋体" pitchFamily="2" charset="-122"/>
                <a:ea typeface="宋体" pitchFamily="2" charset="-122"/>
                <a:cs typeface="Times New Roman" pitchFamily="18" charset="0"/>
              </a:rPr>
              <a:t>由</a:t>
            </a:r>
            <a:r>
              <a:rPr lang="en-US" altLang="zh-CN" sz="3200" b="0" u="none" dirty="0" smtClean="0">
                <a:latin typeface="宋体" pitchFamily="2" charset="-122"/>
                <a:ea typeface="宋体" pitchFamily="2" charset="-122"/>
                <a:cs typeface="Times New Roman" pitchFamily="18" charset="0"/>
              </a:rPr>
              <a:t>xxx</a:t>
            </a:r>
            <a:r>
              <a:rPr lang="zh-CN" altLang="en-US" sz="3200" b="0" u="none" dirty="0" smtClean="0">
                <a:latin typeface="宋体" pitchFamily="2" charset="-122"/>
                <a:ea typeface="宋体" pitchFamily="2" charset="-122"/>
                <a:cs typeface="Times New Roman" pitchFamily="18" charset="0"/>
              </a:rPr>
              <a:t>负责</a:t>
            </a:r>
            <a:r>
              <a:rPr lang="zh-CN" altLang="en-US" sz="3200" b="0" u="none" dirty="0" smtClean="0">
                <a:latin typeface="宋体" pitchFamily="2" charset="-122"/>
                <a:ea typeface="宋体" pitchFamily="2" charset="-122"/>
                <a:cs typeface="Times New Roman" pitchFamily="18" charset="0"/>
              </a:rPr>
              <a:t>跟踪试验结果并进行分析。</a:t>
            </a:r>
            <a:endParaRPr lang="en-US" altLang="zh-CN" sz="3200" b="0" u="none" dirty="0" smtClean="0">
              <a:latin typeface="宋体" pitchFamily="2" charset="-122"/>
              <a:ea typeface="宋体" pitchFamily="2" charset="-122"/>
              <a:cs typeface="Times New Roman" pitchFamily="18" charset="0"/>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qiuzhi\Desktop\捕获.PNG"/>
          <p:cNvPicPr>
            <a:picLocks noChangeAspect="1" noChangeArrowheads="1"/>
          </p:cNvPicPr>
          <p:nvPr/>
        </p:nvPicPr>
        <p:blipFill>
          <a:blip r:embed="rId2"/>
          <a:srcRect/>
          <a:stretch>
            <a:fillRect/>
          </a:stretch>
        </p:blipFill>
        <p:spPr bwMode="auto">
          <a:xfrm>
            <a:off x="1071538" y="1857364"/>
            <a:ext cx="7358082" cy="4111466"/>
          </a:xfrm>
          <a:prstGeom prst="rect">
            <a:avLst/>
          </a:prstGeom>
          <a:noFill/>
        </p:spPr>
      </p:pic>
      <p:sp>
        <p:nvSpPr>
          <p:cNvPr id="3" name="矩形 2"/>
          <p:cNvSpPr/>
          <p:nvPr/>
        </p:nvSpPr>
        <p:spPr bwMode="auto">
          <a:xfrm>
            <a:off x="642910" y="1142984"/>
            <a:ext cx="1428760"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a:t>
            </a:r>
            <a:r>
              <a:rPr lang="zh-CN" altLang="en-US" b="0" u="none" dirty="0" smtClean="0">
                <a:latin typeface="Arial" pitchFamily="34" charset="0"/>
              </a:rPr>
              <a:t>设备</a:t>
            </a:r>
            <a:endPar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endParaRPr>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642910" y="1142984"/>
            <a:ext cx="1428760"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a:t>
            </a:r>
            <a:r>
              <a:rPr lang="zh-CN" altLang="en-US" b="0" u="none" dirty="0" smtClean="0">
                <a:latin typeface="Arial" pitchFamily="34" charset="0"/>
              </a:rPr>
              <a:t>设备</a:t>
            </a:r>
            <a:endPar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endParaRPr>
          </a:p>
        </p:txBody>
      </p:sp>
      <p:pic>
        <p:nvPicPr>
          <p:cNvPr id="2050" name="Picture 2" descr="C:\Users\qiuzhi\Desktop\捕获.PNG"/>
          <p:cNvPicPr>
            <a:picLocks noChangeAspect="1" noChangeArrowheads="1"/>
          </p:cNvPicPr>
          <p:nvPr/>
        </p:nvPicPr>
        <p:blipFill>
          <a:blip r:embed="rId2"/>
          <a:srcRect/>
          <a:stretch>
            <a:fillRect/>
          </a:stretch>
        </p:blipFill>
        <p:spPr bwMode="auto">
          <a:xfrm>
            <a:off x="1071538" y="1905500"/>
            <a:ext cx="7358082" cy="4105397"/>
          </a:xfrm>
          <a:prstGeom prst="rect">
            <a:avLst/>
          </a:prstGeom>
          <a:noFill/>
        </p:spPr>
      </p:pic>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G_20180324_085346"/>
          <p:cNvPicPr>
            <a:picLocks noChangeAspect="1" noChangeArrowheads="1"/>
          </p:cNvPicPr>
          <p:nvPr/>
        </p:nvPicPr>
        <p:blipFill>
          <a:blip r:embed="rId2" cstate="print"/>
          <a:srcRect/>
          <a:stretch>
            <a:fillRect/>
          </a:stretch>
        </p:blipFill>
        <p:spPr bwMode="auto">
          <a:xfrm rot="16200000">
            <a:off x="2688416" y="1026304"/>
            <a:ext cx="3695731" cy="5786479"/>
          </a:xfrm>
          <a:prstGeom prst="rect">
            <a:avLst/>
          </a:prstGeom>
          <a:noFill/>
          <a:ln w="9525">
            <a:noFill/>
            <a:miter lim="800000"/>
            <a:headEnd/>
            <a:tailEnd/>
          </a:ln>
        </p:spPr>
      </p:pic>
      <p:cxnSp>
        <p:nvCxnSpPr>
          <p:cNvPr id="8" name="直接箭头连接符 7"/>
          <p:cNvCxnSpPr/>
          <p:nvPr/>
        </p:nvCxnSpPr>
        <p:spPr bwMode="auto">
          <a:xfrm rot="16200000" flipV="1">
            <a:off x="4679157" y="5393545"/>
            <a:ext cx="785818" cy="4286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直接箭头连接符 11"/>
          <p:cNvCxnSpPr/>
          <p:nvPr/>
        </p:nvCxnSpPr>
        <p:spPr bwMode="auto">
          <a:xfrm rot="5400000" flipH="1" flipV="1">
            <a:off x="4964909" y="5536421"/>
            <a:ext cx="785818"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矩形 14"/>
          <p:cNvSpPr/>
          <p:nvPr/>
        </p:nvSpPr>
        <p:spPr bwMode="auto">
          <a:xfrm>
            <a:off x="4857752" y="6072206"/>
            <a:ext cx="114300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涂层铣刀</a:t>
            </a:r>
          </a:p>
        </p:txBody>
      </p:sp>
      <p:cxnSp>
        <p:nvCxnSpPr>
          <p:cNvPr id="17" name="直接箭头连接符 16"/>
          <p:cNvCxnSpPr/>
          <p:nvPr/>
        </p:nvCxnSpPr>
        <p:spPr bwMode="auto">
          <a:xfrm rot="5400000">
            <a:off x="3786182" y="1928802"/>
            <a:ext cx="1143008" cy="714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直接箭头连接符 20"/>
          <p:cNvCxnSpPr/>
          <p:nvPr/>
        </p:nvCxnSpPr>
        <p:spPr bwMode="auto">
          <a:xfrm>
            <a:off x="4714876" y="1714488"/>
            <a:ext cx="1714512" cy="7858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矩形 22"/>
          <p:cNvSpPr/>
          <p:nvPr/>
        </p:nvSpPr>
        <p:spPr bwMode="auto">
          <a:xfrm>
            <a:off x="3857620" y="1214422"/>
            <a:ext cx="1428760"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未涂层铣刀</a:t>
            </a:r>
          </a:p>
        </p:txBody>
      </p:sp>
      <p:sp>
        <p:nvSpPr>
          <p:cNvPr id="9"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QC\飞跃\IMG_20180324_085503.jpg"/>
          <p:cNvPicPr>
            <a:picLocks noChangeAspect="1" noChangeArrowheads="1"/>
          </p:cNvPicPr>
          <p:nvPr/>
        </p:nvPicPr>
        <p:blipFill>
          <a:blip r:embed="rId2" cstate="print"/>
          <a:srcRect/>
          <a:stretch>
            <a:fillRect/>
          </a:stretch>
        </p:blipFill>
        <p:spPr bwMode="auto">
          <a:xfrm>
            <a:off x="2857488" y="1142984"/>
            <a:ext cx="3929090" cy="5238787"/>
          </a:xfrm>
          <a:prstGeom prst="rect">
            <a:avLst/>
          </a:prstGeom>
          <a:noFill/>
        </p:spPr>
      </p:pic>
      <p:cxnSp>
        <p:nvCxnSpPr>
          <p:cNvPr id="3" name="直接箭头连接符 2"/>
          <p:cNvCxnSpPr/>
          <p:nvPr/>
        </p:nvCxnSpPr>
        <p:spPr bwMode="auto">
          <a:xfrm flipV="1">
            <a:off x="1857356" y="4357694"/>
            <a:ext cx="1643074" cy="714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矩形 3"/>
          <p:cNvSpPr/>
          <p:nvPr/>
        </p:nvSpPr>
        <p:spPr bwMode="auto">
          <a:xfrm>
            <a:off x="1357290" y="5072074"/>
            <a:ext cx="114300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涂层铣刀</a:t>
            </a:r>
          </a:p>
        </p:txBody>
      </p:sp>
      <p:cxnSp>
        <p:nvCxnSpPr>
          <p:cNvPr id="5" name="直接箭头连接符 4"/>
          <p:cNvCxnSpPr/>
          <p:nvPr/>
        </p:nvCxnSpPr>
        <p:spPr bwMode="auto">
          <a:xfrm rot="10800000">
            <a:off x="5857884" y="4357694"/>
            <a:ext cx="1857388" cy="7858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矩形 5"/>
          <p:cNvSpPr/>
          <p:nvPr/>
        </p:nvSpPr>
        <p:spPr bwMode="auto">
          <a:xfrm>
            <a:off x="7286644" y="5214950"/>
            <a:ext cx="1428760"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未涂层铣刀</a:t>
            </a:r>
          </a:p>
        </p:txBody>
      </p:sp>
      <p:sp>
        <p:nvSpPr>
          <p:cNvPr id="7"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14348" y="1571612"/>
            <a:ext cx="764386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eaLnBrk="1" hangingPunct="1"/>
            <a:r>
              <a:rPr kumimoji="0" lang="en-US" altLang="zh-CN" sz="3200" b="0" u="none" strike="noStrike" cap="none" normalizeH="0" dirty="0" smtClean="0">
                <a:ln>
                  <a:noFill/>
                </a:ln>
                <a:solidFill>
                  <a:schemeClr val="tx1"/>
                </a:solidFill>
                <a:effectLst/>
                <a:latin typeface="+mn-ea"/>
                <a:ea typeface="+mn-ea"/>
                <a:cs typeface="Times New Roman" pitchFamily="18" charset="0"/>
              </a:rPr>
              <a:t>   </a:t>
            </a:r>
            <a:r>
              <a:rPr kumimoji="0" lang="zh-CN" altLang="en-US" sz="3200" b="0" u="none" strike="noStrike" cap="none" normalizeH="0" dirty="0" smtClean="0">
                <a:ln>
                  <a:noFill/>
                </a:ln>
                <a:solidFill>
                  <a:schemeClr val="tx1"/>
                </a:solidFill>
                <a:effectLst/>
                <a:latin typeface="+mn-ea"/>
                <a:ea typeface="+mn-ea"/>
                <a:cs typeface="Times New Roman" pitchFamily="18" charset="0"/>
              </a:rPr>
              <a:t>刀具通过以上涂层试用后不久，出现了不同层度的损坏：一是</a:t>
            </a:r>
            <a:r>
              <a:rPr lang="zh-CN" altLang="en-US" sz="3200" b="0" u="none" dirty="0" smtClean="0">
                <a:latin typeface="+mn-ea"/>
                <a:ea typeface="+mn-ea"/>
              </a:rPr>
              <a:t>在加工折弯机圆弧导轨（材质为</a:t>
            </a:r>
            <a:r>
              <a:rPr lang="en-US" sz="3200" b="0" u="none" dirty="0" smtClean="0">
                <a:latin typeface="+mn-ea"/>
                <a:ea typeface="+mn-ea"/>
              </a:rPr>
              <a:t>QT600</a:t>
            </a:r>
            <a:r>
              <a:rPr lang="zh-CN" altLang="en-US" sz="3200" b="0" u="none" dirty="0" smtClean="0">
                <a:latin typeface="+mn-ea"/>
                <a:ea typeface="+mn-ea"/>
              </a:rPr>
              <a:t>）时其固定螺钉未拧紧，当铣刀铣至毛坯边缘时，由于硬度较高，铣刀产生抖动，导致铣刀与刀柄脱落，刀刃烧伤，致使该铣刀无法使用；二是加工折弯机随动托料时可能加工到了焊疤，刀刃崩口，致使该铣刀无法使用。</a:t>
            </a:r>
            <a:endParaRPr kumimoji="0" lang="zh-CN" altLang="en-US" sz="3200" b="0" u="none" strike="noStrike" cap="none" normalizeH="0" baseline="0" dirty="0" smtClean="0">
              <a:ln>
                <a:noFill/>
              </a:ln>
              <a:solidFill>
                <a:schemeClr val="tx1"/>
              </a:solidFill>
              <a:effectLst/>
              <a:latin typeface="+mn-ea"/>
              <a:ea typeface="+mn-ea"/>
              <a:cs typeface="宋体" pitchFamily="2" charset="-122"/>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QC\飞跃\IMG_20180411_131537.jpg"/>
          <p:cNvPicPr>
            <a:picLocks noChangeAspect="1" noChangeArrowheads="1"/>
          </p:cNvPicPr>
          <p:nvPr/>
        </p:nvPicPr>
        <p:blipFill>
          <a:blip r:embed="rId2" cstate="print"/>
          <a:srcRect/>
          <a:stretch>
            <a:fillRect/>
          </a:stretch>
        </p:blipFill>
        <p:spPr bwMode="auto">
          <a:xfrm>
            <a:off x="285720" y="1142984"/>
            <a:ext cx="4000528" cy="5334037"/>
          </a:xfrm>
          <a:prstGeom prst="rect">
            <a:avLst/>
          </a:prstGeom>
          <a:noFill/>
        </p:spPr>
      </p:pic>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
        <p:nvSpPr>
          <p:cNvPr id="5" name="矩形 4"/>
          <p:cNvSpPr/>
          <p:nvPr/>
        </p:nvSpPr>
        <p:spPr bwMode="auto">
          <a:xfrm>
            <a:off x="4572000" y="1428736"/>
            <a:ext cx="3929090" cy="6463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第一次涂层铣刀加工的零件</a:t>
            </a:r>
            <a:endParaRPr kumimoji="0" lang="en-US" altLang="zh-CN" sz="1800" b="0" i="0" u="none" strike="noStrike" cap="none" normalizeH="0" baseline="0" dirty="0" smtClean="0">
              <a:ln>
                <a:noFill/>
              </a:ln>
              <a:solidFill>
                <a:schemeClr val="tx1"/>
              </a:solidFill>
              <a:effectLst/>
              <a:latin typeface="Arial" pitchFamily="34" charset="0"/>
              <a:ea typeface="楷体_GB2312" pitchFamily="49" charset="-122"/>
            </a:endParaRPr>
          </a:p>
          <a:p>
            <a:pPr eaLnBrk="1" hangingPunct="1"/>
            <a:r>
              <a:rPr lang="zh-CN" altLang="en-US" b="0" u="none" dirty="0" smtClean="0">
                <a:latin typeface="Arial" pitchFamily="34" charset="0"/>
              </a:rPr>
              <a:t>（</a:t>
            </a:r>
            <a:r>
              <a:rPr lang="zh-CN" altLang="en-US" b="0" u="none" dirty="0" smtClean="0">
                <a:latin typeface="+mn-ea"/>
              </a:rPr>
              <a:t>折弯机圆弧导轨，材料为</a:t>
            </a:r>
            <a:r>
              <a:rPr lang="en-US" altLang="zh-CN" b="0" u="none" dirty="0" smtClean="0">
                <a:latin typeface="+mn-ea"/>
              </a:rPr>
              <a:t>QT600</a:t>
            </a:r>
            <a:r>
              <a:rPr lang="zh-CN" altLang="en-US" b="0" u="none" dirty="0" smtClean="0">
                <a:latin typeface="Arial" pitchFamily="34" charset="0"/>
              </a:rPr>
              <a:t>）</a:t>
            </a:r>
            <a:endPar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endParaRPr>
          </a:p>
        </p:txBody>
      </p:sp>
      <p:sp>
        <p:nvSpPr>
          <p:cNvPr id="9" name="椭圆 8"/>
          <p:cNvSpPr/>
          <p:nvPr/>
        </p:nvSpPr>
        <p:spPr bwMode="auto">
          <a:xfrm>
            <a:off x="1857356" y="2928934"/>
            <a:ext cx="914400" cy="914400"/>
          </a:xfrm>
          <a:prstGeom prst="ellipse">
            <a:avLst/>
          </a:prstGeom>
          <a:no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sng" strike="noStrike" cap="none" normalizeH="0" baseline="0" smtClean="0">
              <a:ln>
                <a:noFill/>
              </a:ln>
              <a:solidFill>
                <a:schemeClr val="tx1"/>
              </a:solidFill>
              <a:effectLst/>
              <a:latin typeface="Arial" pitchFamily="34" charset="0"/>
              <a:ea typeface="楷体_GB2312" pitchFamily="49" charset="-122"/>
            </a:endParaRPr>
          </a:p>
        </p:txBody>
      </p:sp>
      <p:pic>
        <p:nvPicPr>
          <p:cNvPr id="2051" name="Picture 3" descr="C:\Users\qiuzhi\Desktop\捕获.PNG"/>
          <p:cNvPicPr>
            <a:picLocks noChangeAspect="1" noChangeArrowheads="1"/>
          </p:cNvPicPr>
          <p:nvPr/>
        </p:nvPicPr>
        <p:blipFill>
          <a:blip r:embed="rId3"/>
          <a:srcRect/>
          <a:stretch>
            <a:fillRect/>
          </a:stretch>
        </p:blipFill>
        <p:spPr bwMode="auto">
          <a:xfrm>
            <a:off x="4857752" y="2714620"/>
            <a:ext cx="3343742" cy="3153215"/>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QC\飞跃\IMG_20180427_161937.jpg"/>
          <p:cNvPicPr>
            <a:picLocks noChangeAspect="1" noChangeArrowheads="1"/>
          </p:cNvPicPr>
          <p:nvPr/>
        </p:nvPicPr>
        <p:blipFill>
          <a:blip r:embed="rId2" cstate="print"/>
          <a:srcRect/>
          <a:stretch>
            <a:fillRect/>
          </a:stretch>
        </p:blipFill>
        <p:spPr bwMode="auto">
          <a:xfrm>
            <a:off x="1357290" y="1893933"/>
            <a:ext cx="5929354" cy="4435252"/>
          </a:xfrm>
          <a:prstGeom prst="rect">
            <a:avLst/>
          </a:prstGeom>
          <a:noFill/>
        </p:spPr>
      </p:pic>
      <p:sp>
        <p:nvSpPr>
          <p:cNvPr id="3" name="矩形 2"/>
          <p:cNvSpPr/>
          <p:nvPr/>
        </p:nvSpPr>
        <p:spPr bwMode="auto">
          <a:xfrm>
            <a:off x="2071670" y="1142984"/>
            <a:ext cx="4286280" cy="6463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第一次涂层铣刀加工的零件</a:t>
            </a:r>
            <a:endParaRPr kumimoji="0" lang="en-US" altLang="zh-CN" sz="1800" b="0" i="0" u="none" strike="noStrike" cap="none" normalizeH="0" baseline="0" dirty="0" smtClean="0">
              <a:ln>
                <a:noFill/>
              </a:ln>
              <a:solidFill>
                <a:schemeClr val="tx1"/>
              </a:solidFill>
              <a:effectLst/>
              <a:latin typeface="Arial" pitchFamily="34" charset="0"/>
              <a:ea typeface="楷体_GB2312" pitchFamily="49" charset="-122"/>
            </a:endParaRPr>
          </a:p>
          <a:p>
            <a:pPr eaLnBrk="1" hangingPunct="1"/>
            <a:r>
              <a:rPr lang="zh-CN" altLang="en-US" b="0" u="none" dirty="0" smtClean="0">
                <a:latin typeface="Arial" pitchFamily="34" charset="0"/>
              </a:rPr>
              <a:t>（</a:t>
            </a:r>
            <a:r>
              <a:rPr lang="zh-CN" altLang="en-US" b="0" u="none" dirty="0" smtClean="0">
                <a:latin typeface="+mn-ea"/>
              </a:rPr>
              <a:t>折弯机随动托料，材料为</a:t>
            </a:r>
            <a:r>
              <a:rPr lang="en-US" altLang="zh-CN" b="0" u="none" dirty="0" smtClean="0">
                <a:latin typeface="+mn-ea"/>
                <a:ea typeface="+mn-ea"/>
              </a:rPr>
              <a:t>Q235A</a:t>
            </a:r>
            <a:r>
              <a:rPr lang="zh-CN" altLang="en-US" b="0" u="none" dirty="0" smtClean="0">
                <a:latin typeface="Arial" pitchFamily="34" charset="0"/>
              </a:rPr>
              <a:t>）</a:t>
            </a:r>
            <a:endPar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endParaRPr>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48" y="1428736"/>
            <a:ext cx="764386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zh-CN" altLang="en-US" sz="3200" u="none" baseline="0" dirty="0" smtClean="0">
                <a:solidFill>
                  <a:srgbClr val="FF0000"/>
                </a:solidFill>
                <a:latin typeface="宋体" pitchFamily="2" charset="-122"/>
                <a:ea typeface="宋体" pitchFamily="2" charset="-122"/>
                <a:cs typeface="Times New Roman" pitchFamily="18" charset="0"/>
              </a:rPr>
              <a:t>一、</a:t>
            </a:r>
            <a:r>
              <a:rPr lang="zh-CN" altLang="en-US" sz="3200" u="none" dirty="0" smtClean="0">
                <a:solidFill>
                  <a:srgbClr val="FF0000"/>
                </a:solidFill>
                <a:latin typeface="宋体" pitchFamily="2" charset="-122"/>
                <a:ea typeface="宋体" pitchFamily="2" charset="-122"/>
                <a:cs typeface="Times New Roman" pitchFamily="18" charset="0"/>
              </a:rPr>
              <a:t>小组简介</a:t>
            </a: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defTabSz="914400" rtl="0" eaLnBrk="1" fontAlgn="base" latinLnBrk="0" hangingPunct="1">
              <a:lnSpc>
                <a:spcPct val="100000"/>
              </a:lnSpc>
              <a:spcBef>
                <a:spcPct val="0"/>
              </a:spcBef>
              <a:spcAft>
                <a:spcPct val="0"/>
              </a:spcAft>
              <a:buClrTx/>
              <a:buSzTx/>
              <a:buFontTx/>
              <a:buNone/>
              <a:tabLst/>
            </a:pPr>
            <a:endParaRPr lang="en-US" altLang="zh-CN" sz="3200" u="none" dirty="0" smtClean="0">
              <a:solidFill>
                <a:srgbClr val="FF0000"/>
              </a:solidFill>
              <a:latin typeface="宋体" pitchFamily="2" charset="-122"/>
              <a:ea typeface="宋体" pitchFamily="2" charset="-122"/>
              <a:cs typeface="Times New Roman" pitchFamily="18" charset="0"/>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graphicFrame>
        <p:nvGraphicFramePr>
          <p:cNvPr id="4" name="表格 3"/>
          <p:cNvGraphicFramePr>
            <a:graphicFrameLocks noGrp="1"/>
          </p:cNvGraphicFramePr>
          <p:nvPr/>
        </p:nvGraphicFramePr>
        <p:xfrm>
          <a:off x="1857355" y="2143116"/>
          <a:ext cx="5572164" cy="3929084"/>
        </p:xfrm>
        <a:graphic>
          <a:graphicData uri="http://schemas.openxmlformats.org/drawingml/2006/table">
            <a:tbl>
              <a:tblPr/>
              <a:tblGrid>
                <a:gridCol w="1176527"/>
                <a:gridCol w="1176527"/>
                <a:gridCol w="1176527"/>
                <a:gridCol w="2042583"/>
              </a:tblGrid>
              <a:tr h="292558">
                <a:tc gridSpan="2">
                  <a:txBody>
                    <a:bodyPr/>
                    <a:lstStyle/>
                    <a:p>
                      <a:pPr algn="ctr" fontAlgn="ctr"/>
                      <a:r>
                        <a:rPr lang="zh-CN" altLang="en-US" sz="1800" b="0" i="0" u="none" strike="noStrike" dirty="0">
                          <a:solidFill>
                            <a:srgbClr val="000000"/>
                          </a:solidFill>
                          <a:latin typeface="宋体"/>
                        </a:rPr>
                        <a:t>小组名称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1800" b="0" i="0" u="none" strike="noStrike" dirty="0">
                          <a:solidFill>
                            <a:srgbClr val="000000"/>
                          </a:solidFill>
                          <a:latin typeface="宋体"/>
                        </a:rPr>
                        <a:t>飞跃小组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292558">
                <a:tc>
                  <a:txBody>
                    <a:bodyPr/>
                    <a:lstStyle/>
                    <a:p>
                      <a:pPr algn="ctr" fontAlgn="ctr"/>
                      <a:r>
                        <a:rPr lang="zh-CN" altLang="en-US" sz="1800" b="0" i="0" u="none" strike="noStrike" dirty="0">
                          <a:solidFill>
                            <a:srgbClr val="000000"/>
                          </a:solidFill>
                          <a:latin typeface="宋体"/>
                        </a:rPr>
                        <a:t>课题类型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创新性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活动时间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smtClean="0">
                          <a:solidFill>
                            <a:srgbClr val="000000"/>
                          </a:solidFill>
                          <a:latin typeface="宋体"/>
                        </a:rPr>
                        <a:t>2018</a:t>
                      </a:r>
                      <a:r>
                        <a:rPr lang="zh-CN" altLang="en-US" sz="1800" b="0" i="0" u="none" strike="noStrike" dirty="0" smtClean="0">
                          <a:solidFill>
                            <a:srgbClr val="000000"/>
                          </a:solidFill>
                          <a:latin typeface="宋体"/>
                        </a:rPr>
                        <a:t>年</a:t>
                      </a:r>
                      <a:r>
                        <a:rPr lang="en-US" altLang="zh-CN" sz="1800" b="0" i="0" u="none" strike="noStrike" dirty="0" smtClean="0">
                          <a:solidFill>
                            <a:srgbClr val="000000"/>
                          </a:solidFill>
                          <a:latin typeface="宋体"/>
                        </a:rPr>
                        <a:t>3</a:t>
                      </a:r>
                      <a:r>
                        <a:rPr lang="zh-CN" altLang="en-US" sz="1800" b="0" i="0" u="none" strike="noStrike" dirty="0" smtClean="0">
                          <a:solidFill>
                            <a:srgbClr val="000000"/>
                          </a:solidFill>
                          <a:latin typeface="宋体"/>
                        </a:rPr>
                        <a:t>月</a:t>
                      </a:r>
                      <a:r>
                        <a:rPr lang="zh-CN" altLang="en-US" sz="1800" b="0" i="0" u="none" strike="noStrike" dirty="0" smtClean="0">
                          <a:solidFill>
                            <a:srgbClr val="000000"/>
                          </a:solidFill>
                          <a:latin typeface="宋体"/>
                        </a:rPr>
                        <a:t>～</a:t>
                      </a:r>
                      <a:r>
                        <a:rPr lang="en-US" altLang="zh-CN" sz="1800" b="0" i="0" u="none" strike="noStrike" dirty="0" smtClean="0">
                          <a:solidFill>
                            <a:srgbClr val="000000"/>
                          </a:solidFill>
                          <a:latin typeface="宋体"/>
                        </a:rPr>
                        <a:t>10</a:t>
                      </a:r>
                      <a:r>
                        <a:rPr lang="zh-CN" altLang="en-US" sz="1800" b="0" i="0" u="none" strike="noStrike" dirty="0" smtClean="0">
                          <a:solidFill>
                            <a:srgbClr val="000000"/>
                          </a:solidFill>
                          <a:latin typeface="宋体"/>
                        </a:rPr>
                        <a:t>月</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zh-CN" altLang="en-US" sz="1800" b="0" i="0" u="none" strike="noStrike" dirty="0" smtClean="0">
                          <a:solidFill>
                            <a:srgbClr val="000000"/>
                          </a:solidFill>
                          <a:latin typeface="宋体"/>
                        </a:rPr>
                        <a:t>姓  名</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组内职务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性别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组内分工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组 长</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组织工作</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顾 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指导工作</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副组长</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协调工作</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辅导员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辅导工作</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558">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统计员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采集数据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24">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smtClean="0">
                          <a:solidFill>
                            <a:srgbClr val="000000"/>
                          </a:solidFill>
                          <a:latin typeface="宋体"/>
                        </a:rPr>
                        <a:t>数据分析</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24">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现场实施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24">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现场实施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24">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现场实施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24">
                <a:tc>
                  <a:txBody>
                    <a:bodyPr/>
                    <a:lstStyle/>
                    <a:p>
                      <a:pPr algn="ctr" fontAlgn="ctr"/>
                      <a:r>
                        <a:rPr lang="en-US" altLang="zh-CN" sz="1800" b="0" i="0" u="none" strike="noStrike" dirty="0" smtClean="0">
                          <a:solidFill>
                            <a:srgbClr val="000000"/>
                          </a:solidFill>
                          <a:latin typeface="宋体"/>
                        </a:rPr>
                        <a:t>xxx</a:t>
                      </a:r>
                      <a:endParaRPr lang="zh-CN" altLang="en-US" sz="18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组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latin typeface="宋体"/>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latin typeface="宋体"/>
                        </a:rPr>
                        <a:t>现场实施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QC\飞跃\IMG_20180423_100428.jpg"/>
          <p:cNvPicPr>
            <a:picLocks noChangeAspect="1" noChangeArrowheads="1"/>
          </p:cNvPicPr>
          <p:nvPr/>
        </p:nvPicPr>
        <p:blipFill>
          <a:blip r:embed="rId2" cstate="print"/>
          <a:srcRect/>
          <a:stretch>
            <a:fillRect/>
          </a:stretch>
        </p:blipFill>
        <p:spPr bwMode="auto">
          <a:xfrm>
            <a:off x="1714480" y="1285860"/>
            <a:ext cx="3714776" cy="4953035"/>
          </a:xfrm>
          <a:prstGeom prst="rect">
            <a:avLst/>
          </a:prstGeom>
          <a:noFill/>
        </p:spPr>
      </p:pic>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
        <p:nvSpPr>
          <p:cNvPr id="4" name="矩形 3"/>
          <p:cNvSpPr/>
          <p:nvPr/>
        </p:nvSpPr>
        <p:spPr bwMode="auto">
          <a:xfrm>
            <a:off x="5857884" y="2571744"/>
            <a:ext cx="2928958" cy="6463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1" hangingPunct="1"/>
            <a:r>
              <a:rPr lang="zh-CN" altLang="en-US" b="0" u="none" dirty="0" smtClean="0">
                <a:latin typeface="Arial" pitchFamily="34" charset="0"/>
              </a:rPr>
              <a:t>第一次涂层铣刀加工的零件</a:t>
            </a:r>
            <a:endParaRPr lang="en-US" altLang="zh-CN" b="0" u="none" dirty="0" smtClean="0">
              <a:latin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横梁，</a:t>
            </a:r>
            <a:r>
              <a:rPr lang="zh-CN" altLang="en-US" b="0" u="none" dirty="0" smtClean="0">
                <a:latin typeface="Arial" pitchFamily="34" charset="0"/>
              </a:rPr>
              <a:t>材料为</a:t>
            </a:r>
            <a:r>
              <a:rPr lang="en-US" altLang="zh-CN" b="0" u="none" dirty="0" smtClean="0">
                <a:latin typeface="宋体" pitchFamily="2" charset="-122"/>
                <a:ea typeface="宋体" pitchFamily="2" charset="-122"/>
              </a:rPr>
              <a:t>Q235A</a:t>
            </a:r>
            <a:endParaRPr kumimoji="0" lang="zh-CN" altLang="en-US" sz="1800" b="0" i="0" u="none" strike="noStrike" cap="none" normalizeH="0" baseline="0" dirty="0" smtClean="0">
              <a:ln>
                <a:noFill/>
              </a:ln>
              <a:solidFill>
                <a:schemeClr val="tx1"/>
              </a:solidFill>
              <a:effectLst/>
              <a:latin typeface="宋体" pitchFamily="2" charset="-122"/>
              <a:ea typeface="宋体"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F:\QC\飞跃\IMG_20180428_150720.jpg"/>
          <p:cNvPicPr>
            <a:picLocks noChangeAspect="1" noChangeArrowheads="1"/>
          </p:cNvPicPr>
          <p:nvPr/>
        </p:nvPicPr>
        <p:blipFill>
          <a:blip r:embed="rId2" cstate="print"/>
          <a:srcRect/>
          <a:stretch>
            <a:fillRect/>
          </a:stretch>
        </p:blipFill>
        <p:spPr bwMode="auto">
          <a:xfrm>
            <a:off x="1714480" y="1142984"/>
            <a:ext cx="3714776" cy="5214974"/>
          </a:xfrm>
          <a:prstGeom prst="rect">
            <a:avLst/>
          </a:prstGeom>
          <a:noFill/>
        </p:spPr>
      </p:pic>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
        <p:nvSpPr>
          <p:cNvPr id="4" name="矩形 3"/>
          <p:cNvSpPr/>
          <p:nvPr/>
        </p:nvSpPr>
        <p:spPr bwMode="auto">
          <a:xfrm>
            <a:off x="5857884" y="2571744"/>
            <a:ext cx="221457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1" hangingPunct="1"/>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损坏的涂层铣刀</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QC\飞跃\IMG_20181225_101815.jpg"/>
          <p:cNvPicPr>
            <a:picLocks noChangeAspect="1" noChangeArrowheads="1"/>
          </p:cNvPicPr>
          <p:nvPr/>
        </p:nvPicPr>
        <p:blipFill>
          <a:blip r:embed="rId2" cstate="print"/>
          <a:srcRect/>
          <a:stretch>
            <a:fillRect/>
          </a:stretch>
        </p:blipFill>
        <p:spPr bwMode="auto">
          <a:xfrm>
            <a:off x="2143108" y="1000108"/>
            <a:ext cx="3214696" cy="5715015"/>
          </a:xfrm>
          <a:prstGeom prst="rect">
            <a:avLst/>
          </a:prstGeom>
          <a:noFill/>
        </p:spPr>
      </p:pic>
      <p:pic>
        <p:nvPicPr>
          <p:cNvPr id="1027" name="Picture 3" descr="C:\Users\qiuzhi\Desktop\IMG_20181225_104605.jpg"/>
          <p:cNvPicPr>
            <a:picLocks noChangeAspect="1" noChangeArrowheads="1"/>
          </p:cNvPicPr>
          <p:nvPr/>
        </p:nvPicPr>
        <p:blipFill>
          <a:blip r:embed="rId3" cstate="print"/>
          <a:srcRect/>
          <a:stretch>
            <a:fillRect/>
          </a:stretch>
        </p:blipFill>
        <p:spPr bwMode="auto">
          <a:xfrm>
            <a:off x="5643570" y="1000108"/>
            <a:ext cx="3214711" cy="5715040"/>
          </a:xfrm>
          <a:prstGeom prst="rect">
            <a:avLst/>
          </a:prstGeom>
          <a:noFill/>
        </p:spPr>
      </p:pic>
      <p:sp>
        <p:nvSpPr>
          <p:cNvPr id="7" name="矩形 6"/>
          <p:cNvSpPr/>
          <p:nvPr/>
        </p:nvSpPr>
        <p:spPr bwMode="auto">
          <a:xfrm>
            <a:off x="142844" y="1500174"/>
            <a:ext cx="2000264" cy="6463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1" hangingPunct="1"/>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与涂层厂家人员的</a:t>
            </a:r>
            <a:r>
              <a:rPr lang="zh-CN" altLang="en-US" b="0" u="none" dirty="0" smtClean="0">
                <a:latin typeface="宋体" pitchFamily="2" charset="-122"/>
                <a:ea typeface="宋体" pitchFamily="2" charset="-122"/>
              </a:rPr>
              <a:t>沟通</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记录</a:t>
            </a:r>
          </a:p>
        </p:txBody>
      </p:sp>
      <p:sp>
        <p:nvSpPr>
          <p:cNvPr id="5"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2910" y="2000240"/>
            <a:ext cx="77153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eaLnBrk="1" hangingPunct="1"/>
            <a:r>
              <a:rPr lang="zh-CN" altLang="en-US" sz="3200" b="0" u="none" dirty="0" smtClean="0">
                <a:latin typeface="+mn-ea"/>
                <a:ea typeface="+mn-ea"/>
              </a:rPr>
              <a:t>   经与涂层刀具厂家沟通，该材质的涂层铣刀不适合加工球铁件，也可能涂层的硬度偏高。于是又涂层了</a:t>
            </a:r>
            <a:r>
              <a:rPr lang="en-US" altLang="zh-CN" sz="3200" b="0" u="none" dirty="0" smtClean="0">
                <a:latin typeface="+mn-ea"/>
                <a:ea typeface="+mn-ea"/>
              </a:rPr>
              <a:t>3</a:t>
            </a:r>
            <a:r>
              <a:rPr lang="zh-CN" altLang="en-US" sz="3200" b="0" u="none" dirty="0" smtClean="0">
                <a:latin typeface="+mn-ea"/>
                <a:ea typeface="+mn-ea"/>
              </a:rPr>
              <a:t>把∮</a:t>
            </a:r>
            <a:r>
              <a:rPr lang="en-US" altLang="zh-CN" sz="3200" b="0" u="none" dirty="0" smtClean="0">
                <a:latin typeface="+mn-ea"/>
                <a:ea typeface="+mn-ea"/>
              </a:rPr>
              <a:t>40×200</a:t>
            </a:r>
            <a:r>
              <a:rPr lang="zh-CN" altLang="en-US" sz="3200" b="0" u="none" dirty="0" smtClean="0">
                <a:latin typeface="+mn-ea"/>
                <a:ea typeface="+mn-ea"/>
              </a:rPr>
              <a:t>铣刀进行第二次试验，并将涂层硬度降低了到</a:t>
            </a:r>
            <a:r>
              <a:rPr lang="en-US" altLang="zh-CN" sz="3200" b="0" u="none" dirty="0" smtClean="0">
                <a:latin typeface="+mn-ea"/>
                <a:ea typeface="+mn-ea"/>
              </a:rPr>
              <a:t>HV1000</a:t>
            </a:r>
            <a:r>
              <a:rPr lang="zh-CN" altLang="en-US" sz="3200" b="0" u="none" dirty="0" smtClean="0">
                <a:latin typeface="+mn-ea"/>
                <a:ea typeface="+mn-ea"/>
              </a:rPr>
              <a:t>左右，加强了刀具的韧性。</a:t>
            </a:r>
            <a:endParaRPr kumimoji="0" lang="zh-CN" altLang="en-US" sz="3200" b="0" u="none" strike="noStrike" cap="none" normalizeH="0" baseline="0" dirty="0" smtClean="0">
              <a:ln>
                <a:noFill/>
              </a:ln>
              <a:solidFill>
                <a:schemeClr val="tx1"/>
              </a:solidFill>
              <a:effectLst/>
              <a:latin typeface="+mn-ea"/>
              <a:ea typeface="+mn-ea"/>
              <a:cs typeface="宋体" pitchFamily="2" charset="-122"/>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QC\飞跃\IMG_20181225_101905.jpg"/>
          <p:cNvPicPr>
            <a:picLocks noChangeAspect="1" noChangeArrowheads="1"/>
          </p:cNvPicPr>
          <p:nvPr/>
        </p:nvPicPr>
        <p:blipFill>
          <a:blip r:embed="rId2" cstate="print"/>
          <a:srcRect/>
          <a:stretch>
            <a:fillRect/>
          </a:stretch>
        </p:blipFill>
        <p:spPr bwMode="auto">
          <a:xfrm>
            <a:off x="2428860" y="1000108"/>
            <a:ext cx="3214697" cy="5715016"/>
          </a:xfrm>
          <a:prstGeom prst="rect">
            <a:avLst/>
          </a:prstGeom>
          <a:noFill/>
        </p:spPr>
      </p:pic>
      <p:pic>
        <p:nvPicPr>
          <p:cNvPr id="3075" name="Picture 3" descr="F:\QC\飞跃\IMG_20181225_101938.jpg"/>
          <p:cNvPicPr>
            <a:picLocks noChangeAspect="1" noChangeArrowheads="1"/>
          </p:cNvPicPr>
          <p:nvPr/>
        </p:nvPicPr>
        <p:blipFill>
          <a:blip r:embed="rId3" cstate="print"/>
          <a:srcRect/>
          <a:stretch>
            <a:fillRect/>
          </a:stretch>
        </p:blipFill>
        <p:spPr bwMode="auto">
          <a:xfrm>
            <a:off x="5715008" y="1000108"/>
            <a:ext cx="3214697" cy="5715016"/>
          </a:xfrm>
          <a:prstGeom prst="rect">
            <a:avLst/>
          </a:prstGeom>
          <a:noFill/>
        </p:spPr>
      </p:pic>
      <p:sp>
        <p:nvSpPr>
          <p:cNvPr id="4" name="矩形 3"/>
          <p:cNvSpPr/>
          <p:nvPr/>
        </p:nvSpPr>
        <p:spPr bwMode="auto">
          <a:xfrm>
            <a:off x="142844" y="1500174"/>
            <a:ext cx="2000264" cy="6463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1" hangingPunct="1"/>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与涂层厂家人员的沟通记录</a:t>
            </a:r>
          </a:p>
        </p:txBody>
      </p:sp>
      <p:sp>
        <p:nvSpPr>
          <p:cNvPr id="5"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QC\飞跃\IMG_20180518_091820.jpg"/>
          <p:cNvPicPr>
            <a:picLocks noChangeAspect="1" noChangeArrowheads="1"/>
          </p:cNvPicPr>
          <p:nvPr/>
        </p:nvPicPr>
        <p:blipFill>
          <a:blip r:embed="rId2" cstate="print"/>
          <a:srcRect/>
          <a:stretch>
            <a:fillRect/>
          </a:stretch>
        </p:blipFill>
        <p:spPr bwMode="auto">
          <a:xfrm>
            <a:off x="5143504" y="1285860"/>
            <a:ext cx="3678774" cy="4918042"/>
          </a:xfrm>
          <a:prstGeom prst="rect">
            <a:avLst/>
          </a:prstGeom>
          <a:noFill/>
        </p:spPr>
      </p:pic>
      <p:sp>
        <p:nvSpPr>
          <p:cNvPr id="4" name="矩形 3"/>
          <p:cNvSpPr/>
          <p:nvPr/>
        </p:nvSpPr>
        <p:spPr bwMode="auto">
          <a:xfrm>
            <a:off x="6929454" y="6286520"/>
            <a:ext cx="185738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第二次涂层铣刀</a:t>
            </a:r>
          </a:p>
        </p:txBody>
      </p:sp>
      <p:sp>
        <p:nvSpPr>
          <p:cNvPr id="5"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pic>
        <p:nvPicPr>
          <p:cNvPr id="6" name="Picture 2" descr="F:\QC\飞跃\IMG_20180324_085503.jpg"/>
          <p:cNvPicPr>
            <a:picLocks noChangeAspect="1" noChangeArrowheads="1"/>
          </p:cNvPicPr>
          <p:nvPr/>
        </p:nvPicPr>
        <p:blipFill>
          <a:blip r:embed="rId3" cstate="print"/>
          <a:srcRect/>
          <a:stretch>
            <a:fillRect/>
          </a:stretch>
        </p:blipFill>
        <p:spPr bwMode="auto">
          <a:xfrm>
            <a:off x="714348" y="1285860"/>
            <a:ext cx="3714776" cy="4953035"/>
          </a:xfrm>
          <a:prstGeom prst="rect">
            <a:avLst/>
          </a:prstGeom>
          <a:noFill/>
        </p:spPr>
      </p:pic>
      <p:cxnSp>
        <p:nvCxnSpPr>
          <p:cNvPr id="7" name="直接箭头连接符 6"/>
          <p:cNvCxnSpPr/>
          <p:nvPr/>
        </p:nvCxnSpPr>
        <p:spPr bwMode="auto">
          <a:xfrm rot="16200000" flipV="1">
            <a:off x="1428728" y="5500702"/>
            <a:ext cx="1428760"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矩形 7"/>
          <p:cNvSpPr/>
          <p:nvPr/>
        </p:nvSpPr>
        <p:spPr bwMode="auto">
          <a:xfrm>
            <a:off x="1071538" y="6286520"/>
            <a:ext cx="2071702"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1" hangingPunct="1"/>
            <a:r>
              <a:rPr lang="zh-CN" altLang="en-US" b="0" u="none" dirty="0" smtClean="0">
                <a:latin typeface="Arial" pitchFamily="34" charset="0"/>
              </a:rPr>
              <a:t>第一次涂层铣刀</a:t>
            </a:r>
            <a:endPar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endParaRPr>
          </a:p>
        </p:txBody>
      </p:sp>
      <p:cxnSp>
        <p:nvCxnSpPr>
          <p:cNvPr id="9" name="直接箭头连接符 8"/>
          <p:cNvCxnSpPr/>
          <p:nvPr/>
        </p:nvCxnSpPr>
        <p:spPr bwMode="auto">
          <a:xfrm rot="16200000" flipV="1">
            <a:off x="3071802" y="5286388"/>
            <a:ext cx="1428760" cy="571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矩形 9"/>
          <p:cNvSpPr/>
          <p:nvPr/>
        </p:nvSpPr>
        <p:spPr bwMode="auto">
          <a:xfrm>
            <a:off x="3500430" y="6286520"/>
            <a:ext cx="1428760"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未涂层铣刀</a:t>
            </a:r>
          </a:p>
        </p:txBody>
      </p:sp>
      <p:cxnSp>
        <p:nvCxnSpPr>
          <p:cNvPr id="16" name="直接箭头连接符 15"/>
          <p:cNvCxnSpPr/>
          <p:nvPr/>
        </p:nvCxnSpPr>
        <p:spPr bwMode="auto">
          <a:xfrm rot="16200000" flipV="1">
            <a:off x="7072330" y="5286388"/>
            <a:ext cx="1428760" cy="571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0100" y="1357298"/>
            <a:ext cx="7143800" cy="2062103"/>
          </a:xfrm>
          <a:prstGeom prst="rect">
            <a:avLst/>
          </a:prstGeom>
        </p:spPr>
        <p:txBody>
          <a:bodyPr wrap="square">
            <a:spAutoFit/>
          </a:bodyPr>
          <a:lstStyle/>
          <a:p>
            <a:pPr lvl="0" eaLnBrk="1" hangingPunct="1"/>
            <a:r>
              <a:rPr lang="zh-CN" altLang="en-US" sz="3200" u="none" dirty="0" smtClean="0">
                <a:solidFill>
                  <a:srgbClr val="FF0000"/>
                </a:solidFill>
                <a:latin typeface="宋体" pitchFamily="2" charset="-122"/>
                <a:ea typeface="宋体" pitchFamily="2" charset="-122"/>
                <a:cs typeface="Times New Roman" pitchFamily="18" charset="0"/>
              </a:rPr>
              <a:t>六、效果检查</a:t>
            </a:r>
            <a:endParaRPr lang="en-US" altLang="zh-CN" sz="3200" u="none" dirty="0" smtClean="0">
              <a:solidFill>
                <a:srgbClr val="FF0000"/>
              </a:solidFill>
              <a:latin typeface="宋体" pitchFamily="2" charset="-122"/>
              <a:ea typeface="宋体" pitchFamily="2" charset="-122"/>
              <a:cs typeface="Times New Roman" pitchFamily="18" charset="0"/>
            </a:endParaRPr>
          </a:p>
          <a:p>
            <a:pPr lvl="0" eaLnBrk="1" hangingPunct="1"/>
            <a:r>
              <a:rPr lang="zh-CN" altLang="en-US" sz="3200" b="0" u="none" dirty="0" smtClean="0">
                <a:latin typeface="+mn-ea"/>
              </a:rPr>
              <a:t>    通过以下图片对比可以看出，涂层后的铣刀加工效果比普通铣刀的加工效果要好，特别是表面粗糙度。</a:t>
            </a:r>
            <a:endParaRPr lang="en-US" altLang="zh-CN" sz="3200" b="0" u="none" dirty="0" smtClean="0">
              <a:solidFill>
                <a:srgbClr val="FF0000"/>
              </a:solidFill>
              <a:latin typeface="宋体" pitchFamily="2" charset="-122"/>
              <a:ea typeface="宋体" pitchFamily="2" charset="-122"/>
              <a:cs typeface="Times New Roman" pitchFamily="18" charset="0"/>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G_20180522_092418"/>
          <p:cNvPicPr>
            <a:picLocks noChangeAspect="1" noChangeArrowheads="1"/>
          </p:cNvPicPr>
          <p:nvPr/>
        </p:nvPicPr>
        <p:blipFill>
          <a:blip r:embed="rId2" cstate="print"/>
          <a:srcRect/>
          <a:stretch>
            <a:fillRect/>
          </a:stretch>
        </p:blipFill>
        <p:spPr bwMode="auto">
          <a:xfrm>
            <a:off x="285720" y="1928802"/>
            <a:ext cx="4013125" cy="3000396"/>
          </a:xfrm>
          <a:prstGeom prst="rect">
            <a:avLst/>
          </a:prstGeom>
          <a:noFill/>
          <a:ln w="9525">
            <a:noFill/>
            <a:miter lim="800000"/>
            <a:headEnd/>
            <a:tailEnd/>
          </a:ln>
        </p:spPr>
      </p:pic>
      <p:sp>
        <p:nvSpPr>
          <p:cNvPr id="3" name="矩形 2"/>
          <p:cNvSpPr/>
          <p:nvPr/>
        </p:nvSpPr>
        <p:spPr bwMode="auto">
          <a:xfrm>
            <a:off x="214282" y="1214422"/>
            <a:ext cx="2714644"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普通铣刀所加工的零件</a:t>
            </a:r>
          </a:p>
        </p:txBody>
      </p:sp>
      <p:pic>
        <p:nvPicPr>
          <p:cNvPr id="5" name="Picture 3" descr="F:\QC\飞跃\IMG_20180522_091955.jpg"/>
          <p:cNvPicPr>
            <a:picLocks noChangeAspect="1" noChangeArrowheads="1"/>
          </p:cNvPicPr>
          <p:nvPr/>
        </p:nvPicPr>
        <p:blipFill>
          <a:blip r:embed="rId3" cstate="print"/>
          <a:srcRect/>
          <a:stretch>
            <a:fillRect/>
          </a:stretch>
        </p:blipFill>
        <p:spPr bwMode="auto">
          <a:xfrm>
            <a:off x="4177827" y="2571744"/>
            <a:ext cx="4966173" cy="3714776"/>
          </a:xfrm>
          <a:prstGeom prst="rect">
            <a:avLst/>
          </a:prstGeom>
          <a:noFill/>
        </p:spPr>
      </p:pic>
      <p:pic>
        <p:nvPicPr>
          <p:cNvPr id="6" name="Picture 2" descr="F:\QC\飞跃\IMG_20180522_091932.jpg"/>
          <p:cNvPicPr>
            <a:picLocks noChangeAspect="1" noChangeArrowheads="1"/>
          </p:cNvPicPr>
          <p:nvPr/>
        </p:nvPicPr>
        <p:blipFill>
          <a:blip r:embed="rId4" cstate="print"/>
          <a:srcRect/>
          <a:stretch>
            <a:fillRect/>
          </a:stretch>
        </p:blipFill>
        <p:spPr bwMode="auto">
          <a:xfrm>
            <a:off x="1857356" y="4989243"/>
            <a:ext cx="1397860" cy="1868757"/>
          </a:xfrm>
          <a:prstGeom prst="rect">
            <a:avLst/>
          </a:prstGeom>
          <a:noFill/>
        </p:spPr>
      </p:pic>
      <p:cxnSp>
        <p:nvCxnSpPr>
          <p:cNvPr id="8" name="直接箭头连接符 7"/>
          <p:cNvCxnSpPr/>
          <p:nvPr/>
        </p:nvCxnSpPr>
        <p:spPr bwMode="auto">
          <a:xfrm rot="16200000" flipH="1">
            <a:off x="1535885" y="2035959"/>
            <a:ext cx="1000132" cy="3571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矩形 9"/>
          <p:cNvSpPr/>
          <p:nvPr/>
        </p:nvSpPr>
        <p:spPr bwMode="auto">
          <a:xfrm>
            <a:off x="5000628" y="1285860"/>
            <a:ext cx="2643206"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涂层铣刀所加工的零件</a:t>
            </a:r>
          </a:p>
        </p:txBody>
      </p:sp>
      <p:cxnSp>
        <p:nvCxnSpPr>
          <p:cNvPr id="11" name="直接箭头连接符 10"/>
          <p:cNvCxnSpPr/>
          <p:nvPr/>
        </p:nvCxnSpPr>
        <p:spPr bwMode="auto">
          <a:xfrm rot="16200000" flipH="1">
            <a:off x="5572132" y="2428868"/>
            <a:ext cx="2000264" cy="571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QC\飞跃\IMG_20180611_084958.jpg"/>
          <p:cNvPicPr>
            <a:picLocks noChangeAspect="1" noChangeArrowheads="1"/>
          </p:cNvPicPr>
          <p:nvPr/>
        </p:nvPicPr>
        <p:blipFill>
          <a:blip r:embed="rId2" cstate="print"/>
          <a:srcRect/>
          <a:stretch>
            <a:fillRect/>
          </a:stretch>
        </p:blipFill>
        <p:spPr bwMode="auto">
          <a:xfrm>
            <a:off x="428596" y="1643050"/>
            <a:ext cx="3714776" cy="4953034"/>
          </a:xfrm>
          <a:prstGeom prst="rect">
            <a:avLst/>
          </a:prstGeom>
          <a:noFill/>
        </p:spPr>
      </p:pic>
      <p:pic>
        <p:nvPicPr>
          <p:cNvPr id="3" name="Picture 2" descr="F:\QC\飞跃\IMG_20180705_141955.jpg"/>
          <p:cNvPicPr>
            <a:picLocks noChangeAspect="1" noChangeArrowheads="1"/>
          </p:cNvPicPr>
          <p:nvPr/>
        </p:nvPicPr>
        <p:blipFill>
          <a:blip r:embed="rId3" cstate="print"/>
          <a:srcRect/>
          <a:stretch>
            <a:fillRect/>
          </a:stretch>
        </p:blipFill>
        <p:spPr bwMode="auto">
          <a:xfrm>
            <a:off x="4714876" y="1643050"/>
            <a:ext cx="3732635" cy="4976847"/>
          </a:xfrm>
          <a:prstGeom prst="rect">
            <a:avLst/>
          </a:prstGeom>
          <a:noFill/>
        </p:spPr>
      </p:pic>
      <p:sp>
        <p:nvSpPr>
          <p:cNvPr id="4" name="矩形 3"/>
          <p:cNvSpPr/>
          <p:nvPr/>
        </p:nvSpPr>
        <p:spPr bwMode="auto">
          <a:xfrm>
            <a:off x="500034" y="1142984"/>
            <a:ext cx="2714644"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普通铣刀所加工的折弯机</a:t>
            </a:r>
          </a:p>
        </p:txBody>
      </p:sp>
      <p:sp>
        <p:nvSpPr>
          <p:cNvPr id="5" name="矩形 4"/>
          <p:cNvSpPr/>
          <p:nvPr/>
        </p:nvSpPr>
        <p:spPr bwMode="auto">
          <a:xfrm>
            <a:off x="4929190" y="1142984"/>
            <a:ext cx="2714644"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涂层铣刀所加工的折弯机</a:t>
            </a:r>
          </a:p>
        </p:txBody>
      </p:sp>
      <p:sp>
        <p:nvSpPr>
          <p:cNvPr id="6"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QC\飞跃\捕获01.PNG"/>
          <p:cNvPicPr/>
          <p:nvPr/>
        </p:nvPicPr>
        <p:blipFill>
          <a:blip r:embed="rId2" cstate="print"/>
          <a:srcRect/>
          <a:stretch>
            <a:fillRect/>
          </a:stretch>
        </p:blipFill>
        <p:spPr bwMode="auto">
          <a:xfrm>
            <a:off x="500034" y="1857364"/>
            <a:ext cx="4071966" cy="3214710"/>
          </a:xfrm>
          <a:prstGeom prst="rect">
            <a:avLst/>
          </a:prstGeom>
          <a:noFill/>
          <a:ln w="9525">
            <a:noFill/>
            <a:miter lim="800000"/>
            <a:headEnd/>
            <a:tailEnd/>
          </a:ln>
        </p:spPr>
      </p:pic>
      <p:pic>
        <p:nvPicPr>
          <p:cNvPr id="6" name="图片 5" descr="F:\QC\飞跃\IMG_20180719_081334.jpg"/>
          <p:cNvPicPr/>
          <p:nvPr/>
        </p:nvPicPr>
        <p:blipFill>
          <a:blip r:embed="rId3" cstate="print"/>
          <a:srcRect/>
          <a:stretch>
            <a:fillRect/>
          </a:stretch>
        </p:blipFill>
        <p:spPr bwMode="auto">
          <a:xfrm>
            <a:off x="4929190" y="1857364"/>
            <a:ext cx="3643338" cy="4643470"/>
          </a:xfrm>
          <a:prstGeom prst="rect">
            <a:avLst/>
          </a:prstGeom>
          <a:noFill/>
          <a:ln w="9525">
            <a:noFill/>
            <a:miter lim="800000"/>
            <a:headEnd/>
            <a:tailEnd/>
          </a:ln>
        </p:spPr>
      </p:pic>
      <p:sp>
        <p:nvSpPr>
          <p:cNvPr id="7" name="矩形 6"/>
          <p:cNvSpPr/>
          <p:nvPr/>
        </p:nvSpPr>
        <p:spPr bwMode="auto">
          <a:xfrm>
            <a:off x="500034" y="1142984"/>
            <a:ext cx="2714644"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普通铣刀所加工的丝杠座</a:t>
            </a:r>
          </a:p>
        </p:txBody>
      </p:sp>
      <p:sp>
        <p:nvSpPr>
          <p:cNvPr id="8" name="矩形 7"/>
          <p:cNvSpPr/>
          <p:nvPr/>
        </p:nvSpPr>
        <p:spPr bwMode="auto">
          <a:xfrm>
            <a:off x="4929190" y="1142984"/>
            <a:ext cx="292895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涂层铣刀所加工的丝杠座</a:t>
            </a:r>
          </a:p>
        </p:txBody>
      </p:sp>
      <p:sp>
        <p:nvSpPr>
          <p:cNvPr id="9"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1643050"/>
            <a:ext cx="7458075" cy="4876800"/>
          </a:xfrm>
          <a:prstGeom prst="rect">
            <a:avLst/>
          </a:prstGeom>
          <a:noFill/>
          <a:ln w="9525">
            <a:noFill/>
            <a:miter lim="800000"/>
            <a:headEnd/>
            <a:tailEnd/>
          </a:ln>
          <a:effectLst/>
        </p:spPr>
      </p:pic>
      <p:sp>
        <p:nvSpPr>
          <p:cNvPr id="3" name="矩形 2"/>
          <p:cNvSpPr/>
          <p:nvPr/>
        </p:nvSpPr>
        <p:spPr>
          <a:xfrm>
            <a:off x="785786" y="1071546"/>
            <a:ext cx="1643074" cy="369332"/>
          </a:xfrm>
          <a:prstGeom prst="rect">
            <a:avLst/>
          </a:prstGeom>
        </p:spPr>
        <p:txBody>
          <a:bodyPr wrap="square">
            <a:spAutoFit/>
          </a:bodyPr>
          <a:lstStyle/>
          <a:p>
            <a:r>
              <a:rPr lang="en-US" altLang="zh-CN" b="0" u="none" dirty="0" smtClean="0"/>
              <a:t>QC</a:t>
            </a:r>
            <a:r>
              <a:rPr lang="zh-CN" altLang="en-US" b="0" u="none" dirty="0" smtClean="0"/>
              <a:t>小组会议</a:t>
            </a:r>
            <a:endParaRPr lang="zh-CN" altLang="en-US" b="0" u="none" dirty="0"/>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4143380"/>
            <a:ext cx="7429552" cy="2554545"/>
          </a:xfrm>
          <a:prstGeom prst="rect">
            <a:avLst/>
          </a:prstGeom>
        </p:spPr>
        <p:txBody>
          <a:bodyPr wrap="square">
            <a:spAutoFit/>
          </a:bodyPr>
          <a:lstStyle/>
          <a:p>
            <a:pPr lvl="0"/>
            <a:r>
              <a:rPr lang="zh-CN" altLang="en-US" sz="3200" b="0" u="none" dirty="0" smtClean="0">
                <a:latin typeface="+mn-ea"/>
                <a:ea typeface="+mn-ea"/>
              </a:rPr>
              <a:t>    经过最终统计，普通铣刀加工丝杠座数量在</a:t>
            </a:r>
            <a:r>
              <a:rPr lang="en-US" sz="3200" b="0" u="none" dirty="0" smtClean="0">
                <a:latin typeface="+mn-ea"/>
                <a:ea typeface="+mn-ea"/>
              </a:rPr>
              <a:t>30</a:t>
            </a:r>
            <a:r>
              <a:rPr lang="zh-CN" altLang="en-US" sz="3200" b="0" u="none" dirty="0" smtClean="0">
                <a:latin typeface="+mn-ea"/>
                <a:ea typeface="+mn-ea"/>
              </a:rPr>
              <a:t>件左右，而通过第二次改良后的涂层铣刀，已经加工丝杠座数量已超过</a:t>
            </a:r>
            <a:r>
              <a:rPr lang="en-US" sz="3200" b="0" u="none" dirty="0" smtClean="0">
                <a:latin typeface="+mn-ea"/>
                <a:ea typeface="+mn-ea"/>
              </a:rPr>
              <a:t>100</a:t>
            </a:r>
            <a:r>
              <a:rPr lang="zh-CN" altLang="en-US" sz="3200" b="0" u="none" dirty="0" smtClean="0">
                <a:latin typeface="+mn-ea"/>
                <a:ea typeface="+mn-ea"/>
              </a:rPr>
              <a:t>件。按照这样计算，涂层铣刀较普通铣刀可延长使用寿命时间为</a:t>
            </a:r>
            <a:r>
              <a:rPr lang="en-US" sz="3200" b="0" u="none" dirty="0" smtClean="0">
                <a:latin typeface="+mn-ea"/>
                <a:ea typeface="+mn-ea"/>
              </a:rPr>
              <a:t>333%</a:t>
            </a:r>
            <a:r>
              <a:rPr lang="zh-CN" altLang="en-US" sz="3200" b="0" u="none" dirty="0" smtClean="0">
                <a:latin typeface="+mn-ea"/>
                <a:ea typeface="+mn-ea"/>
              </a:rPr>
              <a:t>。</a:t>
            </a:r>
            <a:endParaRPr lang="zh-CN" altLang="en-US" sz="3200" b="0" u="none" dirty="0">
              <a:latin typeface="+mn-ea"/>
              <a:ea typeface="+mn-ea"/>
            </a:endParaRPr>
          </a:p>
        </p:txBody>
      </p:sp>
      <p:pic>
        <p:nvPicPr>
          <p:cNvPr id="3" name="Picture 4" descr="C:\Users\qiuzhi\Desktop\捕获.PNG"/>
          <p:cNvPicPr>
            <a:picLocks noChangeAspect="1" noChangeArrowheads="1"/>
          </p:cNvPicPr>
          <p:nvPr/>
        </p:nvPicPr>
        <p:blipFill>
          <a:blip r:embed="rId2"/>
          <a:srcRect/>
          <a:stretch>
            <a:fillRect/>
          </a:stretch>
        </p:blipFill>
        <p:spPr bwMode="auto">
          <a:xfrm>
            <a:off x="3071802" y="928670"/>
            <a:ext cx="3183456" cy="3286148"/>
          </a:xfrm>
          <a:prstGeom prst="rect">
            <a:avLst/>
          </a:prstGeom>
          <a:noFill/>
        </p:spPr>
      </p:pic>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1571612"/>
            <a:ext cx="7429552" cy="3046988"/>
          </a:xfrm>
          <a:prstGeom prst="rect">
            <a:avLst/>
          </a:prstGeom>
        </p:spPr>
        <p:txBody>
          <a:bodyPr wrap="square">
            <a:spAutoFit/>
          </a:bodyPr>
          <a:lstStyle/>
          <a:p>
            <a:pPr lvl="0"/>
            <a:r>
              <a:rPr lang="zh-CN" altLang="en-US" sz="3200" u="none" dirty="0" smtClean="0">
                <a:solidFill>
                  <a:srgbClr val="FF0000"/>
                </a:solidFill>
                <a:latin typeface="宋体" pitchFamily="2" charset="-122"/>
                <a:ea typeface="宋体" pitchFamily="2" charset="-122"/>
                <a:cs typeface="Times New Roman" pitchFamily="18" charset="0"/>
              </a:rPr>
              <a:t>七、取得效益</a:t>
            </a:r>
            <a:endParaRPr lang="en-US" altLang="zh-CN" sz="3200" b="0" u="none" dirty="0" smtClean="0"/>
          </a:p>
          <a:p>
            <a:r>
              <a:rPr lang="zh-CN" altLang="en-US" sz="3200" b="0" u="none" dirty="0" smtClean="0">
                <a:latin typeface="+mn-ea"/>
                <a:ea typeface="+mn-ea"/>
              </a:rPr>
              <a:t>    公司</a:t>
            </a:r>
            <a:r>
              <a:rPr lang="zh-CN" altLang="en-US" sz="3200" b="0" u="none" dirty="0" smtClean="0">
                <a:latin typeface="+mn-ea"/>
              </a:rPr>
              <a:t>∮</a:t>
            </a:r>
            <a:r>
              <a:rPr lang="en-US" altLang="zh-CN" sz="3200" b="0" u="none" dirty="0" smtClean="0">
                <a:latin typeface="+mn-ea"/>
              </a:rPr>
              <a:t>40×200</a:t>
            </a:r>
            <a:r>
              <a:rPr lang="zh-CN" altLang="en-US" sz="3200" b="0" u="none" dirty="0" smtClean="0">
                <a:latin typeface="+mn-ea"/>
                <a:ea typeface="+mn-ea"/>
              </a:rPr>
              <a:t>铣刀采购价为</a:t>
            </a:r>
            <a:r>
              <a:rPr lang="en-US" altLang="zh-CN" sz="3200" b="0" u="none" dirty="0" smtClean="0">
                <a:latin typeface="+mn-ea"/>
                <a:ea typeface="+mn-ea"/>
              </a:rPr>
              <a:t>287.5</a:t>
            </a:r>
            <a:r>
              <a:rPr lang="zh-CN" altLang="en-US" sz="3200" b="0" u="none" dirty="0" smtClean="0">
                <a:latin typeface="+mn-ea"/>
                <a:ea typeface="+mn-ea"/>
              </a:rPr>
              <a:t>元，通过涂层厂家报价，每把∮</a:t>
            </a:r>
            <a:r>
              <a:rPr lang="en-US" altLang="zh-CN" sz="3200" b="0" u="none" dirty="0" smtClean="0">
                <a:latin typeface="+mn-ea"/>
                <a:ea typeface="+mn-ea"/>
              </a:rPr>
              <a:t>40×200</a:t>
            </a:r>
            <a:r>
              <a:rPr lang="zh-CN" altLang="en-US" sz="3200" b="0" u="none" dirty="0" smtClean="0">
                <a:latin typeface="+mn-ea"/>
                <a:ea typeface="+mn-ea"/>
              </a:rPr>
              <a:t>铣刀涂层价格为</a:t>
            </a:r>
            <a:r>
              <a:rPr lang="en-US" altLang="zh-CN" sz="3200" b="0" u="none" dirty="0" smtClean="0">
                <a:latin typeface="+mn-ea"/>
                <a:ea typeface="+mn-ea"/>
              </a:rPr>
              <a:t>80</a:t>
            </a:r>
            <a:r>
              <a:rPr lang="zh-CN" altLang="en-US" sz="3200" b="0" u="none" dirty="0" smtClean="0">
                <a:latin typeface="+mn-ea"/>
                <a:ea typeface="+mn-ea"/>
              </a:rPr>
              <a:t>元，按此计算，没把</a:t>
            </a:r>
            <a:r>
              <a:rPr lang="zh-CN" altLang="en-US" sz="3200" b="0" u="none" dirty="0" smtClean="0">
                <a:latin typeface="+mn-ea"/>
              </a:rPr>
              <a:t>∮</a:t>
            </a:r>
            <a:r>
              <a:rPr lang="en-US" altLang="zh-CN" sz="3200" b="0" u="none" dirty="0" smtClean="0">
                <a:latin typeface="+mn-ea"/>
              </a:rPr>
              <a:t>40×200</a:t>
            </a:r>
            <a:r>
              <a:rPr lang="zh-CN" altLang="en-US" sz="3200" b="0" u="none" dirty="0" smtClean="0">
                <a:latin typeface="+mn-ea"/>
              </a:rPr>
              <a:t>涂层铣刀的成本价应</a:t>
            </a:r>
            <a:r>
              <a:rPr lang="zh-CN" altLang="en-US" sz="3200" b="0" u="none" dirty="0" smtClean="0">
                <a:latin typeface="+mn-ea"/>
                <a:ea typeface="+mn-ea"/>
              </a:rPr>
              <a:t>为</a:t>
            </a:r>
            <a:r>
              <a:rPr lang="en-US" altLang="zh-CN" sz="3200" b="0" u="none" dirty="0" smtClean="0">
                <a:latin typeface="+mn-ea"/>
                <a:ea typeface="+mn-ea"/>
              </a:rPr>
              <a:t>367.5</a:t>
            </a:r>
            <a:r>
              <a:rPr lang="zh-CN" altLang="en-US" sz="3200" b="0" u="none" dirty="0" smtClean="0">
                <a:latin typeface="+mn-ea"/>
                <a:ea typeface="+mn-ea"/>
              </a:rPr>
              <a:t>元。</a:t>
            </a:r>
            <a:endParaRPr lang="zh-CN" altLang="en-US" sz="3200" b="0" u="none" dirty="0">
              <a:latin typeface="+mn-ea"/>
              <a:ea typeface="+mn-ea"/>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qiuzhi\Desktop\IMG_20181225_110235.jpg"/>
          <p:cNvPicPr>
            <a:picLocks noChangeAspect="1" noChangeArrowheads="1"/>
          </p:cNvPicPr>
          <p:nvPr/>
        </p:nvPicPr>
        <p:blipFill>
          <a:blip r:embed="rId2" cstate="print"/>
          <a:srcRect/>
          <a:stretch>
            <a:fillRect/>
          </a:stretch>
        </p:blipFill>
        <p:spPr bwMode="auto">
          <a:xfrm>
            <a:off x="1857356" y="1928802"/>
            <a:ext cx="5715008" cy="4286256"/>
          </a:xfrm>
          <a:prstGeom prst="rect">
            <a:avLst/>
          </a:prstGeom>
          <a:noFill/>
        </p:spPr>
      </p:pic>
      <p:sp>
        <p:nvSpPr>
          <p:cNvPr id="6" name="矩形 5"/>
          <p:cNvSpPr/>
          <p:nvPr/>
        </p:nvSpPr>
        <p:spPr bwMode="auto">
          <a:xfrm>
            <a:off x="285720" y="1142984"/>
            <a:ext cx="1857388" cy="3693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楷体_GB2312" pitchFamily="49" charset="-122"/>
              </a:rPr>
              <a:t>涂层厂家报价</a:t>
            </a:r>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5786" y="1571612"/>
            <a:ext cx="7643866" cy="4524315"/>
          </a:xfrm>
          <a:prstGeom prst="rect">
            <a:avLst/>
          </a:prstGeom>
        </p:spPr>
        <p:txBody>
          <a:bodyPr wrap="square">
            <a:spAutoFit/>
          </a:bodyPr>
          <a:lstStyle/>
          <a:p>
            <a:r>
              <a:rPr lang="zh-CN" altLang="en-US" sz="3200" b="0" u="none" dirty="0" smtClean="0">
                <a:latin typeface="+mn-ea"/>
                <a:ea typeface="+mn-ea"/>
              </a:rPr>
              <a:t>经统计，车间平均每月耗用</a:t>
            </a:r>
            <a:r>
              <a:rPr lang="zh-CN" altLang="en-US" sz="3200" b="0" u="none" dirty="0" smtClean="0">
                <a:latin typeface="+mn-ea"/>
              </a:rPr>
              <a:t>∮</a:t>
            </a:r>
            <a:r>
              <a:rPr lang="en-US" altLang="zh-CN" sz="3200" b="0" u="none" dirty="0" smtClean="0">
                <a:latin typeface="+mn-ea"/>
              </a:rPr>
              <a:t>40×200</a:t>
            </a:r>
            <a:r>
              <a:rPr lang="zh-CN" altLang="en-US" sz="3200" b="0" u="none" dirty="0" smtClean="0">
                <a:latin typeface="+mn-ea"/>
                <a:ea typeface="+mn-ea"/>
              </a:rPr>
              <a:t>铣刀</a:t>
            </a:r>
            <a:r>
              <a:rPr lang="en-US" altLang="zh-CN" sz="3200" b="0" u="none" dirty="0" smtClean="0">
                <a:latin typeface="+mn-ea"/>
                <a:ea typeface="+mn-ea"/>
              </a:rPr>
              <a:t>13</a:t>
            </a:r>
            <a:r>
              <a:rPr lang="zh-CN" altLang="en-US" sz="3200" b="0" u="none" dirty="0" smtClean="0">
                <a:latin typeface="+mn-ea"/>
                <a:ea typeface="+mn-ea"/>
              </a:rPr>
              <a:t>把，按照此价格计算，每月需要普通铣刀采购成本为：</a:t>
            </a:r>
            <a:r>
              <a:rPr lang="en-US" altLang="zh-CN" sz="3200" b="0" u="none" dirty="0" smtClean="0">
                <a:latin typeface="+mn-ea"/>
                <a:ea typeface="+mn-ea"/>
              </a:rPr>
              <a:t>13×</a:t>
            </a:r>
            <a:r>
              <a:rPr lang="en-US" altLang="zh-CN" sz="3200" b="0" u="none" dirty="0" smtClean="0">
                <a:latin typeface="+mn-ea"/>
              </a:rPr>
              <a:t> 287.5</a:t>
            </a:r>
            <a:r>
              <a:rPr lang="zh-CN" altLang="en-US" sz="3200" b="0" u="none" dirty="0" smtClean="0">
                <a:latin typeface="+mn-ea"/>
                <a:ea typeface="+mn-ea"/>
              </a:rPr>
              <a:t>元</a:t>
            </a:r>
            <a:r>
              <a:rPr lang="en-US" altLang="zh-CN" sz="3200" b="0" u="none" dirty="0" smtClean="0">
                <a:latin typeface="+mn-ea"/>
              </a:rPr>
              <a:t>=3737.5</a:t>
            </a:r>
            <a:r>
              <a:rPr lang="zh-CN" altLang="en-US" sz="3200" b="0" u="none" dirty="0" smtClean="0">
                <a:latin typeface="+mn-ea"/>
                <a:ea typeface="+mn-ea"/>
              </a:rPr>
              <a:t>元；如果采用涂层铣刀则需要的成本为：</a:t>
            </a:r>
            <a:r>
              <a:rPr lang="en-US" altLang="zh-CN" sz="3200" b="0" u="none" dirty="0" smtClean="0">
                <a:latin typeface="+mn-ea"/>
                <a:ea typeface="+mn-ea"/>
              </a:rPr>
              <a:t>13÷3.33× </a:t>
            </a:r>
            <a:r>
              <a:rPr lang="en-US" altLang="zh-CN" sz="3200" b="0" u="none" dirty="0" smtClean="0">
                <a:latin typeface="+mn-ea"/>
              </a:rPr>
              <a:t>367.5</a:t>
            </a:r>
            <a:r>
              <a:rPr lang="zh-CN" altLang="en-US" sz="3200" b="0" u="none" dirty="0" smtClean="0">
                <a:latin typeface="+mn-ea"/>
                <a:ea typeface="+mn-ea"/>
              </a:rPr>
              <a:t>元</a:t>
            </a:r>
            <a:r>
              <a:rPr lang="en-US" altLang="zh-CN" sz="3200" b="0" u="none" dirty="0" smtClean="0">
                <a:latin typeface="+mn-ea"/>
                <a:ea typeface="+mn-ea"/>
              </a:rPr>
              <a:t>≈ 1434.7</a:t>
            </a:r>
            <a:r>
              <a:rPr lang="zh-CN" altLang="en-US" sz="3200" b="0" u="none" dirty="0" smtClean="0">
                <a:latin typeface="+mn-ea"/>
                <a:ea typeface="+mn-ea"/>
              </a:rPr>
              <a:t>元。</a:t>
            </a:r>
            <a:endParaRPr lang="en-US" altLang="zh-CN" sz="3200" b="0" u="none" dirty="0" smtClean="0">
              <a:latin typeface="+mn-ea"/>
              <a:ea typeface="+mn-ea"/>
            </a:endParaRPr>
          </a:p>
          <a:p>
            <a:r>
              <a:rPr lang="zh-CN" altLang="en-US" sz="3200" b="0" u="none" dirty="0" smtClean="0">
                <a:latin typeface="+mn-ea"/>
                <a:ea typeface="+mn-ea"/>
              </a:rPr>
              <a:t>按此计算，每月可节约成本约</a:t>
            </a:r>
            <a:r>
              <a:rPr lang="en-US" altLang="zh-CN" sz="3200" b="0" u="none" dirty="0" smtClean="0">
                <a:latin typeface="+mn-ea"/>
                <a:ea typeface="+mn-ea"/>
              </a:rPr>
              <a:t>3737.5-</a:t>
            </a:r>
            <a:r>
              <a:rPr lang="en-US" altLang="zh-CN" sz="3200" b="0" u="none" dirty="0" smtClean="0">
                <a:latin typeface="+mn-ea"/>
              </a:rPr>
              <a:t> 1434.7=2302.8</a:t>
            </a:r>
            <a:r>
              <a:rPr lang="zh-CN" altLang="en-US" sz="3200" b="0" u="none" dirty="0" smtClean="0">
                <a:latin typeface="+mn-ea"/>
                <a:ea typeface="+mn-ea"/>
              </a:rPr>
              <a:t>元，每年则节约成本</a:t>
            </a:r>
            <a:r>
              <a:rPr lang="en-US" altLang="zh-CN" sz="3200" b="0" u="none" dirty="0" smtClean="0">
                <a:latin typeface="+mn-ea"/>
              </a:rPr>
              <a:t>2302.8 ×12= </a:t>
            </a:r>
            <a:r>
              <a:rPr lang="en-US" altLang="zh-CN" sz="3200" b="0" u="none" dirty="0" smtClean="0">
                <a:latin typeface="+mn-ea"/>
                <a:ea typeface="+mn-ea"/>
              </a:rPr>
              <a:t>27633.8</a:t>
            </a:r>
            <a:r>
              <a:rPr lang="zh-CN" altLang="en-US" sz="3200" b="0" u="none" dirty="0" smtClean="0">
                <a:latin typeface="+mn-ea"/>
                <a:ea typeface="+mn-ea"/>
              </a:rPr>
              <a:t>元。</a:t>
            </a:r>
            <a:endParaRPr lang="en-US" altLang="zh-CN" sz="3200" b="0" u="none" dirty="0" smtClean="0">
              <a:latin typeface="+mn-ea"/>
              <a:ea typeface="+mn-ea"/>
            </a:endParaRPr>
          </a:p>
          <a:p>
            <a:endParaRPr lang="zh-CN" altLang="en-US" sz="3200" b="0" u="none" dirty="0">
              <a:latin typeface="+mn-ea"/>
              <a:ea typeface="+mn-ea"/>
            </a:endParaRPr>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1571612"/>
            <a:ext cx="7429552" cy="3539430"/>
          </a:xfrm>
          <a:prstGeom prst="rect">
            <a:avLst/>
          </a:prstGeom>
        </p:spPr>
        <p:txBody>
          <a:bodyPr wrap="square">
            <a:spAutoFit/>
          </a:bodyPr>
          <a:lstStyle/>
          <a:p>
            <a:pPr lvl="0"/>
            <a:r>
              <a:rPr lang="zh-CN" altLang="en-US" sz="3200" u="none" dirty="0" smtClean="0">
                <a:solidFill>
                  <a:srgbClr val="FF0000"/>
                </a:solidFill>
                <a:latin typeface="宋体" pitchFamily="2" charset="-122"/>
                <a:ea typeface="宋体" pitchFamily="2" charset="-122"/>
                <a:cs typeface="Times New Roman" pitchFamily="18" charset="0"/>
              </a:rPr>
              <a:t>八、巩固措施及下一步打算</a:t>
            </a:r>
            <a:endParaRPr lang="en-US" altLang="zh-CN" sz="3200" b="0" u="none" dirty="0" smtClean="0"/>
          </a:p>
          <a:p>
            <a:r>
              <a:rPr lang="en-US" altLang="zh-CN" sz="3200" b="0" u="none" dirty="0" smtClean="0">
                <a:latin typeface="+mn-ea"/>
                <a:ea typeface="+mn-ea"/>
              </a:rPr>
              <a:t>1</a:t>
            </a:r>
            <a:r>
              <a:rPr lang="zh-CN" altLang="en-US" sz="3200" b="0" u="none" dirty="0" smtClean="0">
                <a:latin typeface="+mn-ea"/>
                <a:ea typeface="+mn-ea"/>
              </a:rPr>
              <a:t>、看到有明显效果后，为了节约加工成本，会议讨论决定，以后</a:t>
            </a:r>
            <a:r>
              <a:rPr lang="zh-CN" altLang="en-US" sz="3200" b="0" u="none" dirty="0" smtClean="0">
                <a:latin typeface="+mn-ea"/>
                <a:ea typeface="+mn-ea"/>
              </a:rPr>
              <a:t>由</a:t>
            </a:r>
            <a:r>
              <a:rPr lang="en-US" altLang="zh-CN" sz="3200" b="0" u="none" dirty="0" smtClean="0">
                <a:latin typeface="+mn-ea"/>
                <a:ea typeface="+mn-ea"/>
              </a:rPr>
              <a:t>xxx</a:t>
            </a:r>
            <a:r>
              <a:rPr lang="zh-CN" altLang="en-US" sz="3200" b="0" u="none" dirty="0" smtClean="0">
                <a:latin typeface="+mn-ea"/>
                <a:ea typeface="+mn-ea"/>
              </a:rPr>
              <a:t>负责</a:t>
            </a:r>
            <a:r>
              <a:rPr lang="zh-CN" altLang="en-US" sz="3200" b="0" u="none" dirty="0" smtClean="0">
                <a:latin typeface="+mn-ea"/>
                <a:ea typeface="+mn-ea"/>
              </a:rPr>
              <a:t>将常用的∮</a:t>
            </a:r>
            <a:r>
              <a:rPr lang="en-US" altLang="zh-CN" sz="3200" b="0" u="none" dirty="0" smtClean="0">
                <a:latin typeface="+mn-ea"/>
                <a:ea typeface="+mn-ea"/>
              </a:rPr>
              <a:t>40×200</a:t>
            </a:r>
            <a:r>
              <a:rPr lang="zh-CN" altLang="en-US" sz="3200" b="0" u="none" dirty="0" smtClean="0">
                <a:latin typeface="+mn-ea"/>
                <a:ea typeface="+mn-ea"/>
              </a:rPr>
              <a:t>铣刀买回来就送去涂层后再使用。</a:t>
            </a:r>
            <a:endParaRPr lang="en-US" altLang="zh-CN" sz="3200" b="0" u="none" dirty="0" smtClean="0">
              <a:latin typeface="+mn-ea"/>
              <a:ea typeface="+mn-ea"/>
            </a:endParaRPr>
          </a:p>
          <a:p>
            <a:r>
              <a:rPr lang="en-US" altLang="zh-CN" sz="3200" b="0" u="none" dirty="0" smtClean="0">
                <a:latin typeface="+mn-ea"/>
                <a:ea typeface="+mn-ea"/>
              </a:rPr>
              <a:t>2</a:t>
            </a:r>
            <a:r>
              <a:rPr lang="zh-CN" altLang="en-US" sz="3200" b="0" u="none" dirty="0" smtClean="0">
                <a:latin typeface="+mn-ea"/>
                <a:ea typeface="+mn-ea"/>
              </a:rPr>
              <a:t>、为进一步降低加工成本，下一步将公司用量大的刀片再进行涂层试验。</a:t>
            </a:r>
            <a:endParaRPr lang="zh-CN" altLang="en-US" sz="3200" b="0" u="none" dirty="0">
              <a:latin typeface="+mn-ea"/>
              <a:ea typeface="+mn-ea"/>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71802" y="2928934"/>
            <a:ext cx="2857520" cy="1107996"/>
          </a:xfrm>
          <a:prstGeom prst="rect">
            <a:avLst/>
          </a:prstGeom>
        </p:spPr>
        <p:txBody>
          <a:bodyPr wrap="square">
            <a:spAutoFit/>
          </a:bodyPr>
          <a:lstStyle/>
          <a:p>
            <a:r>
              <a:rPr lang="zh-CN" altLang="en-US" sz="6600" b="0" u="none" dirty="0" smtClean="0">
                <a:latin typeface="+mn-ea"/>
                <a:ea typeface="+mn-ea"/>
              </a:rPr>
              <a:t>谢谢！</a:t>
            </a:r>
            <a:endParaRPr lang="zh-CN" altLang="en-US" sz="6600" b="0" u="none" dirty="0">
              <a:latin typeface="+mn-ea"/>
              <a:ea typeface="+mn-ea"/>
            </a:endParaRPr>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48" y="1428736"/>
            <a:ext cx="764386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zh-CN" altLang="en-US" sz="3200" u="none" baseline="0" dirty="0" smtClean="0">
                <a:solidFill>
                  <a:srgbClr val="FF0000"/>
                </a:solidFill>
                <a:latin typeface="宋体" pitchFamily="2" charset="-122"/>
                <a:ea typeface="宋体" pitchFamily="2" charset="-122"/>
                <a:cs typeface="Times New Roman" pitchFamily="18" charset="0"/>
              </a:rPr>
              <a:t>二、选择课题</a:t>
            </a:r>
            <a:endParaRPr lang="en-US" altLang="zh-CN" sz="3200" u="none" dirty="0" smtClean="0">
              <a:solidFill>
                <a:srgbClr val="FF0000"/>
              </a:solidFill>
              <a:latin typeface="宋体" pitchFamily="2" charset="-122"/>
              <a:ea typeface="宋体" pitchFamily="2" charset="-122"/>
              <a:cs typeface="Times New Roman" pitchFamily="18" charset="0"/>
            </a:endParaRPr>
          </a:p>
          <a:p>
            <a:pPr marL="0" marR="0" lvl="0" algn="l"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3200" b="0" i="0" u="none" strike="noStrike" cap="none" normalizeH="0" dirty="0" smtClean="0">
                <a:ln>
                  <a:noFill/>
                </a:ln>
                <a:solidFill>
                  <a:schemeClr val="tx1"/>
                </a:solidFill>
                <a:effectLst/>
                <a:latin typeface="宋体" pitchFamily="2" charset="-122"/>
                <a:ea typeface="宋体" pitchFamily="2" charset="-122"/>
                <a:cs typeface="Times New Roman" pitchFamily="18" charset="0"/>
              </a:rPr>
              <a:t>-</a:t>
            </a:r>
            <a:r>
              <a:rPr kumimoji="0" lang="zh-CN" altLang="en-US" sz="3200" b="0" i="0" u="none" strike="noStrike" cap="none" normalizeH="0" dirty="0" smtClean="0">
                <a:ln>
                  <a:noFill/>
                </a:ln>
                <a:solidFill>
                  <a:schemeClr val="tx1"/>
                </a:solidFill>
                <a:effectLst/>
                <a:latin typeface="宋体" pitchFamily="2" charset="-122"/>
                <a:ea typeface="宋体" pitchFamily="2" charset="-122"/>
                <a:cs typeface="Times New Roman" pitchFamily="18" charset="0"/>
              </a:rPr>
              <a:t>）问题提出</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目前数控公司机加工所用的刀具磨损后，很难修复至原来的使用效果，甚至有的铣刀无法修复。同时近年来，随着市场竞争不断扩大，降本工作则是重中之重。为此，我们成立</a:t>
            </a:r>
            <a:r>
              <a:rPr lang="en-US" altLang="zh-CN" sz="3200" b="0" u="none" dirty="0" smtClean="0">
                <a:latin typeface="宋体" pitchFamily="2" charset="-122"/>
                <a:ea typeface="宋体" pitchFamily="2" charset="-122"/>
                <a:cs typeface="Times New Roman" pitchFamily="18" charset="0"/>
              </a:rPr>
              <a:t>QC</a:t>
            </a:r>
            <a:r>
              <a:rPr lang="zh-CN" altLang="en-US" sz="3200" b="0" u="none" dirty="0" smtClean="0">
                <a:latin typeface="宋体" pitchFamily="2" charset="-122"/>
                <a:ea typeface="宋体" pitchFamily="2" charset="-122"/>
                <a:cs typeface="Times New Roman" pitchFamily="18" charset="0"/>
              </a:rPr>
              <a:t>小组进行攻关，从延长铣刀使用寿命入手，逐步解决刀具使用寿命短的问题，从而降低刀具的使用成本。</a:t>
            </a:r>
            <a:endParaRPr kumimoji="0" lang="en-US" altLang="zh-CN" sz="3200" b="0" i="0" u="none" strike="noStrike" cap="none" normalizeH="0" dirty="0" smtClean="0">
              <a:ln>
                <a:noFill/>
              </a:ln>
              <a:solidFill>
                <a:schemeClr val="tx1"/>
              </a:solidFill>
              <a:effectLst/>
              <a:latin typeface="宋体" pitchFamily="2" charset="-122"/>
              <a:ea typeface="宋体" pitchFamily="2" charset="-122"/>
              <a:cs typeface="Times New Roman" pitchFamily="18" charset="0"/>
            </a:endParaRPr>
          </a:p>
          <a:p>
            <a:pPr marL="0" marR="0" lvl="0" indent="30480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QC\飞跃\IMG_20180705_141648.jpg"/>
          <p:cNvPicPr>
            <a:picLocks noChangeAspect="1" noChangeArrowheads="1"/>
          </p:cNvPicPr>
          <p:nvPr/>
        </p:nvPicPr>
        <p:blipFill>
          <a:blip r:embed="rId2" cstate="print"/>
          <a:srcRect/>
          <a:stretch>
            <a:fillRect/>
          </a:stretch>
        </p:blipFill>
        <p:spPr bwMode="auto">
          <a:xfrm>
            <a:off x="1500166" y="1571612"/>
            <a:ext cx="5786446" cy="4339835"/>
          </a:xfrm>
          <a:prstGeom prst="rect">
            <a:avLst/>
          </a:prstGeom>
          <a:noFill/>
        </p:spPr>
      </p:pic>
      <p:sp>
        <p:nvSpPr>
          <p:cNvPr id="3" name="矩形 2"/>
          <p:cNvSpPr/>
          <p:nvPr/>
        </p:nvSpPr>
        <p:spPr>
          <a:xfrm>
            <a:off x="1500166" y="1071546"/>
            <a:ext cx="4786346" cy="369332"/>
          </a:xfrm>
          <a:prstGeom prst="rect">
            <a:avLst/>
          </a:prstGeom>
        </p:spPr>
        <p:txBody>
          <a:bodyPr wrap="square">
            <a:spAutoFit/>
          </a:bodyPr>
          <a:lstStyle/>
          <a:p>
            <a:r>
              <a:rPr lang="zh-CN" altLang="en-US" b="0" u="none" dirty="0" smtClean="0"/>
              <a:t>下图为使用磨损后的铣刀</a:t>
            </a:r>
            <a:endParaRPr lang="zh-CN" altLang="en-US" b="0" u="none" dirty="0"/>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357298"/>
            <a:ext cx="7143800" cy="5016758"/>
          </a:xfrm>
          <a:prstGeom prst="rect">
            <a:avLst/>
          </a:prstGeom>
        </p:spPr>
        <p:txBody>
          <a:bodyPr wrap="square">
            <a:spAutoFit/>
          </a:bodyPr>
          <a:lstStyle/>
          <a:p>
            <a:pPr lvl="0" eaLnBrk="1" hangingPunct="1"/>
            <a:r>
              <a:rPr lang="zh-CN" altLang="en-US" sz="3200" b="0" u="none" dirty="0" smtClean="0">
                <a:latin typeface="宋体" pitchFamily="2" charset="-122"/>
                <a:ea typeface="宋体" pitchFamily="2" charset="-122"/>
                <a:cs typeface="Times New Roman" pitchFamily="18" charset="0"/>
              </a:rPr>
              <a:t>（二）选择突破口</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1</a:t>
            </a:r>
            <a:r>
              <a:rPr lang="zh-CN" altLang="en-US" sz="3200" b="0" u="none" dirty="0" smtClean="0">
                <a:latin typeface="宋体" pitchFamily="2" charset="-122"/>
                <a:ea typeface="宋体" pitchFamily="2" charset="-122"/>
                <a:cs typeface="Times New Roman" pitchFamily="18" charset="0"/>
              </a:rPr>
              <a:t>、提出突破口</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针对这一课题，应从何处入手解决，小组运用“头脑风暴法”提出了五个可供选择的突破口。</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a:t>
            </a:r>
            <a:r>
              <a:rPr lang="en-US" altLang="zh-CN" sz="3200" b="0" u="none" dirty="0" smtClean="0">
                <a:latin typeface="宋体" pitchFamily="2" charset="-122"/>
                <a:ea typeface="宋体" pitchFamily="2" charset="-122"/>
                <a:cs typeface="Times New Roman" pitchFamily="18" charset="0"/>
              </a:rPr>
              <a:t>1</a:t>
            </a:r>
            <a:r>
              <a:rPr lang="zh-CN" altLang="en-US" sz="3200" b="0" u="none" dirty="0" smtClean="0">
                <a:latin typeface="宋体" pitchFamily="2" charset="-122"/>
                <a:ea typeface="宋体" pitchFamily="2" charset="-122"/>
                <a:cs typeface="Times New Roman" pitchFamily="18" charset="0"/>
              </a:rPr>
              <a:t>）购买涂层铣刀</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a:t>
            </a:r>
            <a:r>
              <a:rPr lang="en-US" altLang="zh-CN" sz="3200" b="0" u="none" dirty="0" smtClean="0">
                <a:latin typeface="宋体" pitchFamily="2" charset="-122"/>
                <a:ea typeface="宋体" pitchFamily="2" charset="-122"/>
                <a:cs typeface="Times New Roman" pitchFamily="18" charset="0"/>
              </a:rPr>
              <a:t>2</a:t>
            </a:r>
            <a:r>
              <a:rPr lang="zh-CN" altLang="en-US" sz="3200" b="0" u="none" dirty="0" smtClean="0">
                <a:latin typeface="宋体" pitchFamily="2" charset="-122"/>
                <a:ea typeface="宋体" pitchFamily="2" charset="-122"/>
                <a:cs typeface="Times New Roman" pitchFamily="18" charset="0"/>
              </a:rPr>
              <a:t>）购买进口铣刀</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a:t>
            </a:r>
            <a:r>
              <a:rPr lang="en-US" altLang="zh-CN" sz="3200" b="0" u="none" dirty="0" smtClean="0">
                <a:latin typeface="宋体" pitchFamily="2" charset="-122"/>
                <a:ea typeface="宋体" pitchFamily="2" charset="-122"/>
                <a:cs typeface="Times New Roman" pitchFamily="18" charset="0"/>
              </a:rPr>
              <a:t>3</a:t>
            </a:r>
            <a:r>
              <a:rPr lang="zh-CN" altLang="en-US" sz="3200" b="0" u="none" dirty="0" smtClean="0">
                <a:latin typeface="宋体" pitchFamily="2" charset="-122"/>
                <a:ea typeface="宋体" pitchFamily="2" charset="-122"/>
                <a:cs typeface="Times New Roman" pitchFamily="18" charset="0"/>
              </a:rPr>
              <a:t>）将使用后的铣刀进行返磨</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a:t>
            </a:r>
            <a:r>
              <a:rPr lang="en-US" altLang="zh-CN" sz="3200" b="0" u="none" dirty="0" smtClean="0">
                <a:latin typeface="宋体" pitchFamily="2" charset="-122"/>
                <a:ea typeface="宋体" pitchFamily="2" charset="-122"/>
                <a:cs typeface="Times New Roman" pitchFamily="18" charset="0"/>
              </a:rPr>
              <a:t>4</a:t>
            </a:r>
            <a:r>
              <a:rPr lang="zh-CN" altLang="en-US" sz="3200" b="0" u="none" dirty="0" smtClean="0">
                <a:latin typeface="宋体" pitchFamily="2" charset="-122"/>
                <a:ea typeface="宋体" pitchFamily="2" charset="-122"/>
                <a:cs typeface="Times New Roman" pitchFamily="18" charset="0"/>
              </a:rPr>
              <a:t>）将新购的铣刀进行涂层</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a:t>
            </a:r>
            <a:r>
              <a:rPr lang="en-US" altLang="zh-CN" sz="3200" b="0" u="none" dirty="0" smtClean="0">
                <a:latin typeface="宋体" pitchFamily="2" charset="-122"/>
                <a:ea typeface="宋体" pitchFamily="2" charset="-122"/>
                <a:cs typeface="Times New Roman" pitchFamily="18" charset="0"/>
              </a:rPr>
              <a:t>5</a:t>
            </a:r>
            <a:r>
              <a:rPr lang="zh-CN" altLang="en-US" sz="3200" b="0" u="none" dirty="0" smtClean="0">
                <a:latin typeface="宋体" pitchFamily="2" charset="-122"/>
                <a:ea typeface="宋体" pitchFamily="2" charset="-122"/>
                <a:cs typeface="Times New Roman" pitchFamily="18" charset="0"/>
              </a:rPr>
              <a:t>）改进工艺</a:t>
            </a:r>
            <a:endParaRPr lang="en-US" altLang="zh-CN" sz="3200" b="0" u="none" dirty="0" smtClean="0">
              <a:latin typeface="宋体" pitchFamily="2" charset="-122"/>
              <a:ea typeface="宋体" pitchFamily="2" charset="-122"/>
              <a:cs typeface="Times New Roman" pitchFamily="18" charset="0"/>
            </a:endParaRP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iuzhi\Desktop\捕获.PNG"/>
          <p:cNvPicPr>
            <a:picLocks noChangeAspect="1" noChangeArrowheads="1"/>
          </p:cNvPicPr>
          <p:nvPr/>
        </p:nvPicPr>
        <p:blipFill>
          <a:blip r:embed="rId2"/>
          <a:srcRect/>
          <a:stretch>
            <a:fillRect/>
          </a:stretch>
        </p:blipFill>
        <p:spPr bwMode="auto">
          <a:xfrm>
            <a:off x="1000100" y="1571612"/>
            <a:ext cx="7405226" cy="5101378"/>
          </a:xfrm>
          <a:prstGeom prst="rect">
            <a:avLst/>
          </a:prstGeom>
          <a:noFill/>
        </p:spPr>
      </p:pic>
      <p:sp>
        <p:nvSpPr>
          <p:cNvPr id="3" name="矩形 2"/>
          <p:cNvSpPr/>
          <p:nvPr/>
        </p:nvSpPr>
        <p:spPr>
          <a:xfrm>
            <a:off x="1000100" y="1071546"/>
            <a:ext cx="1643074" cy="369332"/>
          </a:xfrm>
          <a:prstGeom prst="rect">
            <a:avLst/>
          </a:prstGeom>
        </p:spPr>
        <p:txBody>
          <a:bodyPr wrap="square">
            <a:spAutoFit/>
          </a:bodyPr>
          <a:lstStyle/>
          <a:p>
            <a:r>
              <a:rPr lang="en-US" altLang="zh-CN" b="0" u="none" dirty="0" smtClean="0"/>
              <a:t>QC</a:t>
            </a:r>
            <a:r>
              <a:rPr lang="zh-CN" altLang="en-US" b="0" u="none" dirty="0" smtClean="0"/>
              <a:t>小组会议</a:t>
            </a:r>
            <a:endParaRPr lang="zh-CN" altLang="en-US" b="0" u="none" dirty="0"/>
          </a:p>
        </p:txBody>
      </p:sp>
      <p:sp>
        <p:nvSpPr>
          <p:cNvPr id="4"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357298"/>
            <a:ext cx="7143800" cy="2062103"/>
          </a:xfrm>
          <a:prstGeom prst="rect">
            <a:avLst/>
          </a:prstGeom>
        </p:spPr>
        <p:txBody>
          <a:bodyPr wrap="square">
            <a:spAutoFit/>
          </a:bodyPr>
          <a:lstStyle/>
          <a:p>
            <a:pPr lvl="0" eaLnBrk="1" hangingPunct="1"/>
            <a:r>
              <a:rPr lang="en-US" altLang="zh-CN" sz="3200" b="0" u="none" dirty="0" smtClean="0">
                <a:latin typeface="宋体" pitchFamily="2" charset="-122"/>
                <a:ea typeface="宋体" pitchFamily="2" charset="-122"/>
                <a:cs typeface="Times New Roman" pitchFamily="18" charset="0"/>
              </a:rPr>
              <a:t>2</a:t>
            </a:r>
            <a:r>
              <a:rPr lang="zh-CN" altLang="en-US" sz="3200" b="0" u="none" dirty="0" smtClean="0">
                <a:latin typeface="宋体" pitchFamily="2" charset="-122"/>
                <a:ea typeface="宋体" pitchFamily="2" charset="-122"/>
                <a:cs typeface="Times New Roman" pitchFamily="18" charset="0"/>
              </a:rPr>
              <a:t>、突破口的分析、评估与确定</a:t>
            </a:r>
            <a:endParaRPr lang="en-US" altLang="zh-CN" sz="3200" b="0" u="none" dirty="0" smtClean="0">
              <a:latin typeface="宋体" pitchFamily="2" charset="-122"/>
              <a:ea typeface="宋体" pitchFamily="2" charset="-122"/>
              <a:cs typeface="Times New Roman" pitchFamily="18" charset="0"/>
            </a:endParaRPr>
          </a:p>
          <a:p>
            <a:pPr lvl="0" eaLnBrk="1" hangingPunct="1"/>
            <a:r>
              <a:rPr lang="en-US" altLang="zh-CN" sz="3200" b="0" u="none" dirty="0" smtClean="0">
                <a:latin typeface="宋体" pitchFamily="2" charset="-122"/>
                <a:ea typeface="宋体" pitchFamily="2" charset="-122"/>
                <a:cs typeface="Times New Roman" pitchFamily="18" charset="0"/>
              </a:rPr>
              <a:t>    </a:t>
            </a:r>
            <a:r>
              <a:rPr lang="zh-CN" altLang="en-US" sz="3200" b="0" u="none" dirty="0" smtClean="0">
                <a:latin typeface="宋体" pitchFamily="2" charset="-122"/>
                <a:ea typeface="宋体" pitchFamily="2" charset="-122"/>
                <a:cs typeface="Times New Roman" pitchFamily="18" charset="0"/>
              </a:rPr>
              <a:t>小组对五个可供选择的突破口进行分析、评估，并选定了突破口，见下表</a:t>
            </a:r>
            <a:endParaRPr lang="en-US" altLang="zh-CN" sz="3200" b="0" u="none" dirty="0" smtClean="0">
              <a:latin typeface="宋体" pitchFamily="2" charset="-122"/>
              <a:ea typeface="宋体" pitchFamily="2" charset="-122"/>
              <a:cs typeface="Times New Roman" pitchFamily="18" charset="0"/>
            </a:endParaRPr>
          </a:p>
          <a:p>
            <a:pPr lvl="0" indent="304800" eaLnBrk="1" hangingPunct="1"/>
            <a:r>
              <a:rPr lang="en-US" altLang="zh-CN" sz="3200" b="0" u="none" dirty="0" smtClean="0">
                <a:latin typeface="宋体" pitchFamily="2" charset="-122"/>
                <a:ea typeface="宋体" pitchFamily="2" charset="-122"/>
                <a:cs typeface="Times New Roman" pitchFamily="18" charset="0"/>
              </a:rPr>
              <a:t>  </a:t>
            </a:r>
          </a:p>
        </p:txBody>
      </p:sp>
      <p:sp>
        <p:nvSpPr>
          <p:cNvPr id="3"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357298"/>
            <a:ext cx="7143800" cy="584775"/>
          </a:xfrm>
          <a:prstGeom prst="rect">
            <a:avLst/>
          </a:prstGeom>
        </p:spPr>
        <p:txBody>
          <a:bodyPr wrap="square">
            <a:spAutoFit/>
          </a:bodyPr>
          <a:lstStyle/>
          <a:p>
            <a:pPr lvl="0" indent="304800" eaLnBrk="1" hangingPunct="1"/>
            <a:r>
              <a:rPr lang="en-US" altLang="zh-CN" sz="3200" b="0" u="none" dirty="0" smtClean="0">
                <a:latin typeface="宋体" pitchFamily="2" charset="-122"/>
                <a:ea typeface="宋体" pitchFamily="2" charset="-122"/>
                <a:cs typeface="Times New Roman" pitchFamily="18" charset="0"/>
              </a:rPr>
              <a:t> </a:t>
            </a:r>
          </a:p>
        </p:txBody>
      </p:sp>
      <p:graphicFrame>
        <p:nvGraphicFramePr>
          <p:cNvPr id="6" name="表格 5"/>
          <p:cNvGraphicFramePr>
            <a:graphicFrameLocks noGrp="1"/>
          </p:cNvGraphicFramePr>
          <p:nvPr/>
        </p:nvGraphicFramePr>
        <p:xfrm>
          <a:off x="785786" y="1571612"/>
          <a:ext cx="7500990" cy="4142100"/>
        </p:xfrm>
        <a:graphic>
          <a:graphicData uri="http://schemas.openxmlformats.org/drawingml/2006/table">
            <a:tbl>
              <a:tblPr/>
              <a:tblGrid>
                <a:gridCol w="285752"/>
                <a:gridCol w="928694"/>
                <a:gridCol w="2500330"/>
                <a:gridCol w="642942"/>
                <a:gridCol w="714380"/>
                <a:gridCol w="642942"/>
                <a:gridCol w="714380"/>
                <a:gridCol w="522494"/>
                <a:gridCol w="549076"/>
              </a:tblGrid>
              <a:tr h="243022">
                <a:tc rowSpan="2">
                  <a:txBody>
                    <a:bodyPr/>
                    <a:lstStyle/>
                    <a:p>
                      <a:pPr algn="ctr" fontAlgn="ctr"/>
                      <a:r>
                        <a:rPr lang="zh-CN" altLang="en-US" sz="1200" b="1" i="0" u="none" strike="noStrike" dirty="0">
                          <a:solidFill>
                            <a:srgbClr val="000000"/>
                          </a:solidFill>
                          <a:latin typeface="宋体"/>
                        </a:rPr>
                        <a:t>序号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smtClean="0">
                          <a:solidFill>
                            <a:srgbClr val="000000"/>
                          </a:solidFill>
                          <a:latin typeface="宋体"/>
                        </a:rPr>
                        <a:t>突破口</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内容</a:t>
                      </a:r>
                      <a:endParaRPr lang="zh-CN" altLang="en-US" sz="1200" b="1"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a:solidFill>
                            <a:srgbClr val="000000"/>
                          </a:solidFill>
                          <a:latin typeface="宋体"/>
                        </a:rPr>
                        <a:t>分析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1200" b="1" i="0" u="none" strike="noStrike">
                          <a:solidFill>
                            <a:srgbClr val="000000"/>
                          </a:solidFill>
                          <a:latin typeface="宋体"/>
                        </a:rPr>
                        <a:t>评估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fontAlgn="ctr"/>
                      <a:r>
                        <a:rPr lang="zh-CN" altLang="en-US" sz="1200" b="1" i="0" u="none" strike="noStrike" dirty="0" smtClean="0">
                          <a:solidFill>
                            <a:srgbClr val="000000"/>
                          </a:solidFill>
                          <a:latin typeface="宋体"/>
                        </a:rPr>
                        <a:t>综合</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得分</a:t>
                      </a:r>
                      <a:endParaRPr lang="zh-CN" altLang="en-US" sz="1200" b="1"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1" i="0" u="none" strike="noStrike" dirty="0" smtClean="0">
                          <a:solidFill>
                            <a:srgbClr val="000000"/>
                          </a:solidFill>
                          <a:latin typeface="宋体"/>
                        </a:rPr>
                        <a:t>选定</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突破口</a:t>
                      </a:r>
                      <a:endParaRPr lang="zh-CN" altLang="en-US" sz="1200" b="1"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9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dirty="0" smtClean="0">
                          <a:solidFill>
                            <a:srgbClr val="000000"/>
                          </a:solidFill>
                          <a:latin typeface="宋体"/>
                        </a:rPr>
                        <a:t>可实</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施</a:t>
                      </a:r>
                      <a:r>
                        <a:rPr lang="zh-CN" altLang="en-US" sz="1200" b="1" i="0" u="none" strike="noStrike" dirty="0">
                          <a:solidFill>
                            <a:srgbClr val="000000"/>
                          </a:solidFill>
                          <a:latin typeface="宋体"/>
                        </a:rPr>
                        <a:t>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经济性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dirty="0" smtClean="0">
                          <a:solidFill>
                            <a:srgbClr val="000000"/>
                          </a:solidFill>
                          <a:latin typeface="宋体"/>
                        </a:rPr>
                        <a:t>预计</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有效性</a:t>
                      </a:r>
                      <a:endParaRPr lang="zh-CN" altLang="en-US" sz="1200" b="1"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不</a:t>
                      </a:r>
                      <a:r>
                        <a:rPr lang="zh-CN" altLang="en-US" sz="1200" b="1" i="0" u="none" strike="noStrike" dirty="0" smtClean="0">
                          <a:solidFill>
                            <a:srgbClr val="000000"/>
                          </a:solidFill>
                          <a:latin typeface="宋体"/>
                        </a:rPr>
                        <a:t>影响</a:t>
                      </a:r>
                      <a:endParaRPr lang="en-US" altLang="zh-CN" sz="1200" b="1" i="0" u="none" strike="noStrike" dirty="0" smtClean="0">
                        <a:solidFill>
                          <a:srgbClr val="000000"/>
                        </a:solidFill>
                        <a:latin typeface="宋体"/>
                      </a:endParaRPr>
                    </a:p>
                    <a:p>
                      <a:pPr algn="ctr" fontAlgn="ctr"/>
                      <a:r>
                        <a:rPr lang="zh-CN" altLang="en-US" sz="1200" b="1" i="0" u="none" strike="noStrike" dirty="0" smtClean="0">
                          <a:solidFill>
                            <a:srgbClr val="000000"/>
                          </a:solidFill>
                          <a:latin typeface="宋体"/>
                        </a:rPr>
                        <a:t>其他</a:t>
                      </a:r>
                      <a:r>
                        <a:rPr lang="zh-CN" altLang="en-US" sz="1200" b="1" i="0" u="none" strike="noStrike" dirty="0">
                          <a:solidFill>
                            <a:srgbClr val="000000"/>
                          </a:solidFill>
                          <a:latin typeface="宋体"/>
                        </a:rPr>
                        <a:t>工作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784199">
                <a:tc>
                  <a:txBody>
                    <a:bodyPr/>
                    <a:lstStyle/>
                    <a:p>
                      <a:pPr algn="ctr" fontAlgn="ctr"/>
                      <a:r>
                        <a:rPr lang="en-US" altLang="zh-CN" sz="1200" b="0" i="0" u="none" strike="noStrike">
                          <a:solidFill>
                            <a:srgbClr val="000000"/>
                          </a:solidFill>
                          <a:latin typeface="宋体"/>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购买</a:t>
                      </a:r>
                      <a:endParaRPr lang="en-US" altLang="zh-CN" sz="1200" b="0" i="0" u="none" strike="noStrike" dirty="0" smtClean="0">
                        <a:solidFill>
                          <a:srgbClr val="000000"/>
                        </a:solidFill>
                        <a:latin typeface="宋体"/>
                      </a:endParaRPr>
                    </a:p>
                    <a:p>
                      <a:pPr algn="ctr" fontAlgn="ctr"/>
                      <a:r>
                        <a:rPr lang="zh-CN" altLang="en-US" sz="1200" b="0" i="0" u="none" strike="noStrike" dirty="0" smtClean="0">
                          <a:solidFill>
                            <a:srgbClr val="000000"/>
                          </a:solidFill>
                          <a:latin typeface="宋体"/>
                        </a:rPr>
                        <a:t>涂层铣刀</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a:solidFill>
                            <a:srgbClr val="000000"/>
                          </a:solidFill>
                          <a:latin typeface="宋体"/>
                        </a:rPr>
                        <a:t>1</a:t>
                      </a:r>
                      <a:r>
                        <a:rPr lang="en-US" altLang="zh-CN" sz="1200" b="0" i="0" u="none" strike="noStrike" dirty="0" smtClean="0">
                          <a:solidFill>
                            <a:srgbClr val="000000"/>
                          </a:solidFill>
                          <a:latin typeface="宋体"/>
                        </a:rPr>
                        <a:t>.</a:t>
                      </a:r>
                      <a:r>
                        <a:rPr lang="zh-CN" altLang="en-US" sz="1200" b="0" i="0" u="none" strike="noStrike" dirty="0" smtClean="0">
                          <a:solidFill>
                            <a:srgbClr val="000000"/>
                          </a:solidFill>
                          <a:latin typeface="宋体"/>
                        </a:rPr>
                        <a:t>可实施；</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采购成本增大；</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3.</a:t>
                      </a:r>
                      <a:r>
                        <a:rPr lang="zh-CN" altLang="en-US" sz="1200" b="0" i="0" u="none" strike="noStrike" dirty="0" smtClean="0">
                          <a:solidFill>
                            <a:srgbClr val="000000"/>
                          </a:solidFill>
                          <a:latin typeface="宋体"/>
                        </a:rPr>
                        <a:t>市场需求量不大，难以购买到所需 </a:t>
                      </a:r>
                      <a:endParaRPr lang="en-US" altLang="zh-CN" sz="1200" b="0" i="0" u="none" strike="noStrike" dirty="0" smtClean="0">
                        <a:solidFill>
                          <a:srgbClr val="000000"/>
                        </a:solidFill>
                        <a:latin typeface="宋体"/>
                      </a:endParaRPr>
                    </a:p>
                    <a:p>
                      <a:pPr algn="l" fontAlgn="ctr"/>
                      <a:r>
                        <a:rPr lang="en-US" altLang="zh-CN" sz="1200" b="0" i="0" u="none" strike="noStrike" baseline="0" dirty="0" smtClean="0">
                          <a:solidFill>
                            <a:srgbClr val="000000"/>
                          </a:solidFill>
                          <a:latin typeface="宋体"/>
                        </a:rPr>
                        <a:t>  </a:t>
                      </a:r>
                      <a:r>
                        <a:rPr lang="zh-CN" altLang="en-US" sz="1200" b="0" i="0" u="none" strike="noStrike" dirty="0" smtClean="0">
                          <a:solidFill>
                            <a:srgbClr val="000000"/>
                          </a:solidFill>
                          <a:latin typeface="宋体"/>
                        </a:rPr>
                        <a:t>的规格型号</a:t>
                      </a:r>
                      <a:endParaRPr lang="en-US" altLang="zh-CN"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FF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FF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宋体"/>
                        </a:rPr>
                        <a:t>8</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不选</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977">
                <a:tc>
                  <a:txBody>
                    <a:bodyPr/>
                    <a:lstStyle/>
                    <a:p>
                      <a:pPr algn="ctr" fontAlgn="ctr"/>
                      <a:r>
                        <a:rPr lang="en-US" altLang="zh-CN" sz="1200" b="0" i="0" u="none" strike="noStrike">
                          <a:solidFill>
                            <a:srgbClr val="000000"/>
                          </a:solidFill>
                          <a:latin typeface="宋体"/>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购买</a:t>
                      </a:r>
                      <a:endParaRPr lang="en-US" altLang="zh-CN" sz="1200" b="0" i="0" u="none" strike="noStrike" dirty="0" smtClean="0">
                        <a:solidFill>
                          <a:srgbClr val="000000"/>
                        </a:solidFill>
                        <a:latin typeface="宋体"/>
                      </a:endParaRPr>
                    </a:p>
                    <a:p>
                      <a:pPr algn="ctr" fontAlgn="ctr"/>
                      <a:r>
                        <a:rPr lang="zh-CN" altLang="en-US" sz="1200" b="0" i="0" u="none" strike="noStrike" dirty="0" smtClean="0">
                          <a:solidFill>
                            <a:srgbClr val="000000"/>
                          </a:solidFill>
                          <a:latin typeface="宋体"/>
                        </a:rPr>
                        <a:t>进口铣刀</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smtClean="0">
                          <a:solidFill>
                            <a:srgbClr val="000000"/>
                          </a:solidFill>
                          <a:latin typeface="宋体"/>
                        </a:rPr>
                        <a:t>1.</a:t>
                      </a:r>
                      <a:r>
                        <a:rPr lang="zh-CN" altLang="en-US" sz="1200" b="0" i="0" u="none" strike="noStrike" dirty="0" smtClean="0">
                          <a:solidFill>
                            <a:srgbClr val="000000"/>
                          </a:solidFill>
                          <a:latin typeface="宋体"/>
                        </a:rPr>
                        <a:t>易实施；</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采购成本大增；</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3.</a:t>
                      </a:r>
                      <a:r>
                        <a:rPr lang="zh-CN" altLang="en-US" sz="1200" b="0" i="0" u="none" strike="noStrike" dirty="0" smtClean="0">
                          <a:solidFill>
                            <a:srgbClr val="000000"/>
                          </a:solidFill>
                          <a:latin typeface="宋体"/>
                        </a:rPr>
                        <a:t>不影响其它工作</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smtClean="0">
                          <a:solidFill>
                            <a:srgbClr val="000000"/>
                          </a:solidFill>
                          <a:latin typeface="宋体"/>
                        </a:rPr>
                        <a:t>12</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smtClean="0">
                          <a:solidFill>
                            <a:srgbClr val="000000"/>
                          </a:solidFill>
                          <a:latin typeface="宋体"/>
                        </a:rPr>
                        <a:t>不选</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031">
                <a:tc>
                  <a:txBody>
                    <a:bodyPr/>
                    <a:lstStyle/>
                    <a:p>
                      <a:pPr algn="ctr" fontAlgn="ctr"/>
                      <a:r>
                        <a:rPr lang="en-US" altLang="zh-CN" sz="1200" b="0" i="0" u="none" strike="noStrike">
                          <a:solidFill>
                            <a:srgbClr val="000000"/>
                          </a:solidFill>
                          <a:latin typeface="宋体"/>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将使用后</a:t>
                      </a:r>
                      <a:endParaRPr lang="en-US" altLang="zh-CN" sz="1200" b="0" i="0" u="none" strike="noStrike" dirty="0" smtClean="0">
                        <a:solidFill>
                          <a:srgbClr val="000000"/>
                        </a:solidFill>
                        <a:latin typeface="宋体"/>
                      </a:endParaRPr>
                    </a:p>
                    <a:p>
                      <a:pPr algn="ctr" fontAlgn="ctr"/>
                      <a:r>
                        <a:rPr lang="zh-CN" altLang="en-US" sz="1200" b="0" i="0" u="none" strike="noStrike" dirty="0" smtClean="0">
                          <a:solidFill>
                            <a:srgbClr val="000000"/>
                          </a:solidFill>
                          <a:latin typeface="宋体"/>
                        </a:rPr>
                        <a:t>的铣刀</a:t>
                      </a:r>
                      <a:endParaRPr lang="en-US" altLang="zh-CN" sz="1200" b="0" i="0" u="none" strike="noStrike" dirty="0" smtClean="0">
                        <a:solidFill>
                          <a:srgbClr val="000000"/>
                        </a:solidFill>
                        <a:latin typeface="宋体"/>
                      </a:endParaRPr>
                    </a:p>
                    <a:p>
                      <a:pPr algn="ctr" fontAlgn="ctr"/>
                      <a:r>
                        <a:rPr lang="zh-CN" altLang="en-US" sz="1200" b="0" i="0" u="none" strike="noStrike" dirty="0" smtClean="0">
                          <a:solidFill>
                            <a:srgbClr val="000000"/>
                          </a:solidFill>
                          <a:latin typeface="宋体"/>
                        </a:rPr>
                        <a:t>进行</a:t>
                      </a:r>
                      <a:r>
                        <a:rPr lang="zh-CN" altLang="en-US" sz="1200" b="0" i="0" u="none" strike="noStrike" dirty="0">
                          <a:solidFill>
                            <a:srgbClr val="000000"/>
                          </a:solidFill>
                          <a:latin typeface="宋体"/>
                        </a:rPr>
                        <a:t>返</a:t>
                      </a:r>
                      <a:r>
                        <a:rPr lang="zh-CN" altLang="en-US" sz="1200" b="0" i="0" u="none" strike="noStrike" dirty="0" smtClean="0">
                          <a:solidFill>
                            <a:srgbClr val="000000"/>
                          </a:solidFill>
                          <a:latin typeface="宋体"/>
                        </a:rPr>
                        <a:t>磨</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smtClean="0">
                          <a:solidFill>
                            <a:srgbClr val="000000"/>
                          </a:solidFill>
                          <a:latin typeface="宋体"/>
                        </a:rPr>
                        <a:t>1.</a:t>
                      </a:r>
                      <a:r>
                        <a:rPr lang="zh-CN" altLang="en-US" sz="1200" b="0" i="0" u="none" strike="noStrike" dirty="0" smtClean="0">
                          <a:solidFill>
                            <a:srgbClr val="000000"/>
                          </a:solidFill>
                          <a:latin typeface="宋体"/>
                        </a:rPr>
                        <a:t>可实施；</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有一定费用；</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3.</a:t>
                      </a:r>
                      <a:r>
                        <a:rPr lang="zh-CN" altLang="en-US" sz="1200" b="0" i="0" u="none" strike="noStrike" dirty="0" smtClean="0">
                          <a:solidFill>
                            <a:srgbClr val="000000"/>
                          </a:solidFill>
                          <a:latin typeface="宋体"/>
                        </a:rPr>
                        <a:t>影响加工效果</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宋体"/>
                        </a:rPr>
                        <a:t>8</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不选</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729">
                <a:tc>
                  <a:txBody>
                    <a:bodyPr/>
                    <a:lstStyle/>
                    <a:p>
                      <a:pPr algn="ctr" fontAlgn="ctr"/>
                      <a:r>
                        <a:rPr lang="en-US" altLang="zh-CN" sz="1200" b="0" i="0" u="none" strike="noStrike">
                          <a:solidFill>
                            <a:srgbClr val="000000"/>
                          </a:solidFill>
                          <a:latin typeface="宋体"/>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a:rPr>
                        <a:t>将新购</a:t>
                      </a:r>
                      <a:r>
                        <a:rPr lang="zh-CN" altLang="en-US" sz="1200" b="0" i="0" u="none" strike="noStrike" dirty="0" smtClean="0">
                          <a:solidFill>
                            <a:srgbClr val="000000"/>
                          </a:solidFill>
                          <a:latin typeface="宋体"/>
                        </a:rPr>
                        <a:t>的铣刀</a:t>
                      </a:r>
                      <a:r>
                        <a:rPr lang="zh-CN" altLang="en-US" sz="1200" b="0" i="0" u="none" strike="noStrike" dirty="0">
                          <a:solidFill>
                            <a:srgbClr val="000000"/>
                          </a:solidFill>
                          <a:latin typeface="宋体"/>
                        </a:rPr>
                        <a:t>进行涂层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smtClean="0">
                          <a:solidFill>
                            <a:srgbClr val="000000"/>
                          </a:solidFill>
                          <a:latin typeface="宋体"/>
                        </a:rPr>
                        <a:t>1.</a:t>
                      </a:r>
                      <a:r>
                        <a:rPr lang="zh-CN" altLang="en-US" sz="1200" b="0" i="0" u="none" strike="noStrike" dirty="0" smtClean="0">
                          <a:solidFill>
                            <a:srgbClr val="000000"/>
                          </a:solidFill>
                          <a:latin typeface="宋体"/>
                        </a:rPr>
                        <a:t>从未有过，但市场有专门做涂层的</a:t>
                      </a:r>
                      <a:endParaRPr lang="en-US" altLang="zh-CN" sz="1200" b="0" i="0" u="none" strike="noStrike" dirty="0" smtClean="0">
                        <a:solidFill>
                          <a:srgbClr val="000000"/>
                        </a:solidFill>
                        <a:latin typeface="宋体"/>
                      </a:endParaRPr>
                    </a:p>
                    <a:p>
                      <a:pPr algn="l" fontAlgn="ctr"/>
                      <a:r>
                        <a:rPr lang="zh-CN" altLang="en-US" sz="1200" b="0" i="0" u="none" strike="noStrike" dirty="0" smtClean="0">
                          <a:solidFill>
                            <a:srgbClr val="000000"/>
                          </a:solidFill>
                          <a:latin typeface="宋体"/>
                        </a:rPr>
                        <a:t>  厂家；</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需要一定的费用；</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3.</a:t>
                      </a:r>
                      <a:r>
                        <a:rPr lang="zh-CN" altLang="en-US" sz="1200" b="0" i="0" u="none" strike="noStrike" dirty="0" smtClean="0">
                          <a:solidFill>
                            <a:srgbClr val="000000"/>
                          </a:solidFill>
                          <a:latin typeface="宋体"/>
                        </a:rPr>
                        <a:t>加工效果有待验证；</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4.</a:t>
                      </a:r>
                      <a:r>
                        <a:rPr lang="zh-CN" altLang="en-US" sz="1200" b="0" i="0" u="none" strike="noStrike" dirty="0" smtClean="0">
                          <a:solidFill>
                            <a:srgbClr val="000000"/>
                          </a:solidFill>
                          <a:latin typeface="宋体"/>
                        </a:rPr>
                        <a:t>不影响其它工作</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smtClean="0">
                          <a:solidFill>
                            <a:srgbClr val="000000"/>
                          </a:solidFill>
                          <a:latin typeface="宋体"/>
                        </a:rPr>
                        <a:t>　</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宋体"/>
                        </a:rPr>
                        <a:t>16</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dirty="0" smtClean="0">
                          <a:solidFill>
                            <a:srgbClr val="000000"/>
                          </a:solidFill>
                          <a:latin typeface="宋体"/>
                        </a:rPr>
                        <a:t>选定</a:t>
                      </a:r>
                      <a:endParaRPr lang="zh-CN" altLang="en-US" sz="1200" b="1"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977">
                <a:tc>
                  <a:txBody>
                    <a:bodyPr/>
                    <a:lstStyle/>
                    <a:p>
                      <a:pPr algn="ctr" fontAlgn="ctr"/>
                      <a:r>
                        <a:rPr lang="en-US" altLang="zh-CN" sz="1200" b="0" i="0" u="none" strike="noStrike">
                          <a:solidFill>
                            <a:srgbClr val="000000"/>
                          </a:solidFill>
                          <a:latin typeface="宋体"/>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改进工艺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smtClean="0">
                          <a:solidFill>
                            <a:srgbClr val="000000"/>
                          </a:solidFill>
                          <a:latin typeface="宋体"/>
                        </a:rPr>
                        <a:t>1.</a:t>
                      </a:r>
                      <a:r>
                        <a:rPr lang="zh-CN" altLang="en-US" sz="1200" b="0" i="0" u="none" strike="noStrike" dirty="0" smtClean="0">
                          <a:solidFill>
                            <a:srgbClr val="000000"/>
                          </a:solidFill>
                          <a:latin typeface="宋体"/>
                        </a:rPr>
                        <a:t>难度较大，几乎不可能；</a:t>
                      </a:r>
                      <a:endParaRPr lang="en-US" altLang="zh-CN" sz="1200" b="0" i="0" u="none" strike="noStrike" dirty="0" smtClean="0">
                        <a:solidFill>
                          <a:srgbClr val="000000"/>
                        </a:solidFill>
                        <a:latin typeface="宋体"/>
                      </a:endParaRPr>
                    </a:p>
                    <a:p>
                      <a:pPr algn="l" fontAlgn="ctr"/>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需要车间的密切配合</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u="none" dirty="0" smtClean="0">
                          <a:latin typeface="宋体" charset="-122"/>
                          <a:ea typeface="宋体" charset="-122"/>
                        </a:rPr>
                        <a:t>○</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latin typeface="宋体"/>
                        </a:rPr>
                        <a:t>8</a:t>
                      </a:r>
                      <a:r>
                        <a:rPr lang="zh-CN" altLang="en-US" sz="12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latin typeface="宋体"/>
                        </a:rPr>
                        <a:t>不选</a:t>
                      </a:r>
                      <a:endParaRPr lang="zh-CN" altLang="en-US" sz="12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11"/>
          <p:cNvSpPr>
            <a:spLocks noChangeArrowheads="1"/>
          </p:cNvSpPr>
          <p:nvPr/>
        </p:nvSpPr>
        <p:spPr bwMode="auto">
          <a:xfrm>
            <a:off x="785786" y="6000768"/>
            <a:ext cx="6572296" cy="276999"/>
          </a:xfrm>
          <a:prstGeom prst="rect">
            <a:avLst/>
          </a:prstGeom>
          <a:noFill/>
          <a:ln w="9525">
            <a:noFill/>
            <a:miter lim="800000"/>
            <a:headEnd/>
            <a:tailEnd/>
          </a:ln>
        </p:spPr>
        <p:txBody>
          <a:bodyPr wrap="square">
            <a:spAutoFit/>
          </a:bodyPr>
          <a:lstStyle/>
          <a:p>
            <a:pPr eaLnBrk="1" hangingPunct="1">
              <a:buFont typeface="Arial" charset="0"/>
              <a:buNone/>
            </a:pPr>
            <a:r>
              <a:rPr lang="zh-CN" altLang="en-US" sz="1200" b="0" u="none" dirty="0" smtClean="0">
                <a:latin typeface="宋体" charset="-122"/>
                <a:ea typeface="宋体" charset="-122"/>
              </a:rPr>
              <a:t>表中： ☆ </a:t>
            </a:r>
            <a:r>
              <a:rPr lang="en-US" altLang="zh-CN" sz="1200" b="0" u="none" dirty="0" smtClean="0">
                <a:latin typeface="宋体" charset="-122"/>
                <a:ea typeface="宋体" charset="-122"/>
              </a:rPr>
              <a:t>5</a:t>
            </a:r>
            <a:r>
              <a:rPr lang="zh-CN" altLang="en-US" sz="1200" b="0" u="none" dirty="0" smtClean="0">
                <a:latin typeface="宋体" charset="-122"/>
                <a:ea typeface="宋体" charset="-122"/>
              </a:rPr>
              <a:t>分      △ </a:t>
            </a:r>
            <a:r>
              <a:rPr lang="en-US" altLang="zh-CN" sz="1200" b="0" u="none" dirty="0" smtClean="0">
                <a:latin typeface="宋体" charset="-122"/>
                <a:ea typeface="宋体" charset="-122"/>
              </a:rPr>
              <a:t>3</a:t>
            </a:r>
            <a:r>
              <a:rPr lang="zh-CN" altLang="en-US" sz="1200" b="0" u="none" dirty="0" smtClean="0">
                <a:latin typeface="宋体" charset="-122"/>
                <a:ea typeface="宋体" charset="-122"/>
              </a:rPr>
              <a:t>分       ○ </a:t>
            </a:r>
            <a:r>
              <a:rPr lang="en-US" altLang="zh-CN" sz="1200" b="0" u="none" dirty="0" smtClean="0">
                <a:latin typeface="宋体" charset="-122"/>
                <a:ea typeface="宋体" charset="-122"/>
              </a:rPr>
              <a:t>1</a:t>
            </a:r>
            <a:r>
              <a:rPr lang="zh-CN" altLang="en-US" sz="1200" b="0" u="none" dirty="0" smtClean="0">
                <a:latin typeface="宋体" charset="-122"/>
                <a:ea typeface="宋体" charset="-122"/>
              </a:rPr>
              <a:t>分</a:t>
            </a:r>
            <a:endParaRPr lang="en-US" altLang="zh-CN" sz="1200" b="0" u="none" dirty="0" smtClean="0">
              <a:latin typeface="宋体" charset="-122"/>
              <a:ea typeface="宋体" charset="-122"/>
            </a:endParaRPr>
          </a:p>
        </p:txBody>
      </p:sp>
      <p:sp>
        <p:nvSpPr>
          <p:cNvPr id="9" name="Rectangle 11"/>
          <p:cNvSpPr>
            <a:spLocks noChangeArrowheads="1"/>
          </p:cNvSpPr>
          <p:nvPr/>
        </p:nvSpPr>
        <p:spPr bwMode="auto">
          <a:xfrm>
            <a:off x="785786" y="1071546"/>
            <a:ext cx="6572296" cy="276999"/>
          </a:xfrm>
          <a:prstGeom prst="rect">
            <a:avLst/>
          </a:prstGeom>
          <a:noFill/>
          <a:ln w="9525">
            <a:noFill/>
            <a:miter lim="800000"/>
            <a:headEnd/>
            <a:tailEnd/>
          </a:ln>
        </p:spPr>
        <p:txBody>
          <a:bodyPr wrap="square">
            <a:spAutoFit/>
          </a:bodyPr>
          <a:lstStyle/>
          <a:p>
            <a:pPr eaLnBrk="1" hangingPunct="1">
              <a:buFont typeface="Arial" charset="0"/>
              <a:buNone/>
            </a:pPr>
            <a:r>
              <a:rPr lang="zh-CN" altLang="en-US" sz="1200" b="0" u="none" dirty="0" smtClean="0">
                <a:latin typeface="宋体" charset="-122"/>
                <a:ea typeface="宋体" charset="-122"/>
              </a:rPr>
              <a:t>突破口分析、评估及选定表</a:t>
            </a:r>
            <a:endParaRPr lang="en-US" altLang="zh-CN" sz="1200" b="0" u="none" dirty="0" smtClean="0">
              <a:latin typeface="宋体" charset="-122"/>
              <a:ea typeface="宋体" charset="-122"/>
            </a:endParaRPr>
          </a:p>
        </p:txBody>
      </p:sp>
      <p:sp>
        <p:nvSpPr>
          <p:cNvPr id="10" name="Text Box 9"/>
          <p:cNvSpPr txBox="1">
            <a:spLocks noChangeArrowheads="1"/>
          </p:cNvSpPr>
          <p:nvPr/>
        </p:nvSpPr>
        <p:spPr bwMode="auto">
          <a:xfrm>
            <a:off x="3203575" y="188913"/>
            <a:ext cx="5329238" cy="523875"/>
          </a:xfrm>
          <a:prstGeom prst="rect">
            <a:avLst/>
          </a:prstGeom>
          <a:noFill/>
          <a:ln w="9525">
            <a:noFill/>
            <a:miter lim="800000"/>
            <a:headEnd/>
            <a:tailEnd/>
          </a:ln>
        </p:spPr>
        <p:txBody>
          <a:bodyPr>
            <a:spAutoFit/>
          </a:bodyPr>
          <a:lstStyle/>
          <a:p>
            <a:pPr eaLnBrk="1" hangingPunct="1">
              <a:buFont typeface="Arial" charset="0"/>
              <a:buNone/>
            </a:pPr>
            <a:r>
              <a:rPr lang="zh-CN" altLang="en-US" sz="2400" u="none" dirty="0">
                <a:solidFill>
                  <a:srgbClr val="0000FF"/>
                </a:solidFill>
              </a:rPr>
              <a:t>     </a:t>
            </a:r>
            <a:r>
              <a:rPr lang="zh-CN" altLang="en-US" sz="2800" u="none" dirty="0">
                <a:latin typeface="华文行楷" pitchFamily="2" charset="-122"/>
                <a:ea typeface="华文行楷" pitchFamily="2" charset="-122"/>
              </a:rPr>
              <a:t>创世界品牌      树百年扬力</a:t>
            </a:r>
          </a:p>
        </p:txBody>
      </p:sp>
    </p:spTree>
  </p:cSld>
  <p:clrMapOvr>
    <a:masterClrMapping/>
  </p:clrMapOvr>
  <p:transition/>
</p:sld>
</file>

<file path=ppt/theme/theme1.xml><?xml version="1.0" encoding="utf-8"?>
<a:theme xmlns:a="http://schemas.openxmlformats.org/drawingml/2006/main" name="主题1">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sng"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sng"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主题1</Template>
  <TotalTime>2970</TotalTime>
  <Words>1558</Words>
  <Application>Microsoft Office PowerPoint</Application>
  <PresentationFormat>全屏显示(4:3)</PresentationFormat>
  <Paragraphs>243</Paragraphs>
  <Slides>35</Slides>
  <Notes>0</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主题1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GLF系列Z轴改进评审会议 </dc:title>
  <dc:creator>wangyuyang</dc:creator>
  <cp:lastModifiedBy>qiuzhi</cp:lastModifiedBy>
  <cp:revision>302</cp:revision>
  <dcterms:created xsi:type="dcterms:W3CDTF">2018-08-31T01:48:38Z</dcterms:created>
  <dcterms:modified xsi:type="dcterms:W3CDTF">2019-01-21T01:59:56Z</dcterms:modified>
</cp:coreProperties>
</file>